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257" r:id="rId6"/>
    <p:sldId id="279" r:id="rId7"/>
    <p:sldId id="258" r:id="rId8"/>
    <p:sldId id="262" r:id="rId9"/>
    <p:sldId id="263" r:id="rId10"/>
    <p:sldId id="280" r:id="rId11"/>
    <p:sldId id="281" r:id="rId12"/>
    <p:sldId id="282" r:id="rId13"/>
    <p:sldId id="283" r:id="rId14"/>
    <p:sldId id="284" r:id="rId15"/>
    <p:sldId id="261" r:id="rId16"/>
    <p:sldId id="285" r:id="rId17"/>
    <p:sldId id="264" r:id="rId18"/>
    <p:sldId id="286" r:id="rId19"/>
    <p:sldId id="288" r:id="rId20"/>
    <p:sldId id="287" r:id="rId21"/>
    <p:sldId id="289" r:id="rId22"/>
    <p:sldId id="290" r:id="rId23"/>
    <p:sldId id="318" r:id="rId24"/>
    <p:sldId id="292" r:id="rId25"/>
    <p:sldId id="291" r:id="rId26"/>
    <p:sldId id="293" r:id="rId27"/>
    <p:sldId id="294" r:id="rId28"/>
    <p:sldId id="295" r:id="rId29"/>
    <p:sldId id="321" r:id="rId30"/>
    <p:sldId id="319" r:id="rId31"/>
    <p:sldId id="320" r:id="rId32"/>
    <p:sldId id="298" r:id="rId33"/>
    <p:sldId id="296" r:id="rId34"/>
    <p:sldId id="297" r:id="rId35"/>
    <p:sldId id="299" r:id="rId36"/>
    <p:sldId id="265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8" r:id="rId45"/>
    <p:sldId id="307" r:id="rId46"/>
    <p:sldId id="309" r:id="rId47"/>
    <p:sldId id="310" r:id="rId48"/>
    <p:sldId id="312" r:id="rId49"/>
    <p:sldId id="313" r:id="rId50"/>
    <p:sldId id="315" r:id="rId51"/>
    <p:sldId id="316" r:id="rId52"/>
    <p:sldId id="317" r:id="rId53"/>
    <p:sldId id="274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EDA LOAN CASE STUDY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Chaitanya </a:t>
            </a:r>
            <a:r>
              <a:rPr lang="en-US" dirty="0" err="1"/>
              <a:t>Ugale</a:t>
            </a:r>
            <a:r>
              <a:rPr lang="en-US" dirty="0"/>
              <a:t> &amp; Kapila Gaur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B5037-B8F7-4181-A4CE-3A825846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33" y="307645"/>
            <a:ext cx="5424988" cy="579245"/>
          </a:xfrm>
        </p:spPr>
        <p:txBody>
          <a:bodyPr/>
          <a:lstStyle/>
          <a:p>
            <a:r>
              <a:rPr lang="en-IN" dirty="0"/>
              <a:t>CNT_FAM_MEMBERS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F13C17-594D-4AAD-9746-9E91EDCC4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850315-AE2E-42CF-BDEE-38F7D6E0E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5E64D99-1A54-4868-8AD2-0075C1EDD6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4DDD231-479D-4AC1-A65C-D6D1720F4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67866" y="4804192"/>
            <a:ext cx="2806280" cy="365125"/>
          </a:xfrm>
        </p:spPr>
        <p:txBody>
          <a:bodyPr/>
          <a:lstStyle/>
          <a:p>
            <a:r>
              <a:rPr lang="en-IN" dirty="0"/>
              <a:t>MAX MEMBER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60C839D-8348-48F8-BC6A-C03D9A113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8813" y="5133029"/>
            <a:ext cx="2806280" cy="1148945"/>
          </a:xfrm>
        </p:spPr>
        <p:txBody>
          <a:bodyPr/>
          <a:lstStyle/>
          <a:p>
            <a:r>
              <a:rPr lang="en-IN" sz="3600" b="1" dirty="0"/>
              <a:t>4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5A6CE26-5A4B-4465-8370-E16338E5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7822" y="4767904"/>
            <a:ext cx="2806280" cy="365125"/>
          </a:xfrm>
        </p:spPr>
        <p:txBody>
          <a:bodyPr/>
          <a:lstStyle/>
          <a:p>
            <a:r>
              <a:rPr lang="en-IN" dirty="0"/>
              <a:t>OUTLIERS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F52A47B-18F9-4595-99E2-2F7F5264E6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7822" y="5116077"/>
            <a:ext cx="2806280" cy="1148945"/>
          </a:xfrm>
        </p:spPr>
        <p:txBody>
          <a:bodyPr/>
          <a:lstStyle/>
          <a:p>
            <a:r>
              <a:rPr lang="en-IN" sz="3200" b="1" dirty="0"/>
              <a:t>20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00B720-702B-4423-8BEC-0347873DA4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56831" y="4767904"/>
            <a:ext cx="2692240" cy="365125"/>
          </a:xfrm>
        </p:spPr>
        <p:txBody>
          <a:bodyPr/>
          <a:lstStyle/>
          <a:p>
            <a:r>
              <a:rPr lang="en-IN" dirty="0"/>
              <a:t>Median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7FED584-6D8E-4F38-B184-B8F6B5BEE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56831" y="5116077"/>
            <a:ext cx="2692240" cy="1148945"/>
          </a:xfrm>
        </p:spPr>
        <p:txBody>
          <a:bodyPr/>
          <a:lstStyle/>
          <a:p>
            <a:r>
              <a:rPr lang="en-IN" sz="4000" b="1" dirty="0"/>
              <a:t>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4256B4C-1E3D-4EC8-873E-B8EE2F37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74" y="937591"/>
            <a:ext cx="87820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2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3"/>
            <a:ext cx="6293084" cy="3082725"/>
          </a:xfrm>
        </p:spPr>
        <p:txBody>
          <a:bodyPr/>
          <a:lstStyle/>
          <a:p>
            <a:r>
              <a:rPr lang="en-IN" dirty="0"/>
              <a:t>DATA IMBALANCE </a:t>
            </a:r>
            <a:r>
              <a:rPr lang="en-IN" dirty="0" err="1"/>
              <a:t>iN</a:t>
            </a:r>
            <a:r>
              <a:rPr lang="en-IN" dirty="0"/>
              <a:t> 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0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35" y="1663828"/>
            <a:ext cx="4569572" cy="580029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6146" name="Picture 2" descr="0M8XeyFLis4AAAAASUVORK5CYII= (408×424)">
            <a:extLst>
              <a:ext uri="{FF2B5EF4-FFF2-40B4-BE49-F238E27FC236}">
                <a16:creationId xmlns:a16="http://schemas.microsoft.com/office/drawing/2014/main" id="{3E1DEE43-7D85-42D2-B0BA-22D95BE4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819" y="2230455"/>
            <a:ext cx="3886200" cy="4038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A7D5A-A3BC-4B07-8149-D009B2EB6731}"/>
              </a:ext>
            </a:extLst>
          </p:cNvPr>
          <p:cNvSpPr/>
          <p:nvPr/>
        </p:nvSpPr>
        <p:spPr>
          <a:xfrm>
            <a:off x="245119" y="2056808"/>
            <a:ext cx="193339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8.7%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B0E8C-06D8-48ED-8A61-CD9424F5208C}"/>
              </a:ext>
            </a:extLst>
          </p:cNvPr>
          <p:cNvSpPr txBox="1"/>
          <p:nvPr/>
        </p:nvSpPr>
        <p:spPr>
          <a:xfrm>
            <a:off x="2479308" y="2329657"/>
            <a:ext cx="431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Target 1 are having payment difficulties and having a late payment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730005-3C11-4DD4-9EEF-8EBA0F56C673}"/>
              </a:ext>
            </a:extLst>
          </p:cNvPr>
          <p:cNvCxnSpPr>
            <a:cxnSpLocks/>
          </p:cNvCxnSpPr>
          <p:nvPr/>
        </p:nvCxnSpPr>
        <p:spPr>
          <a:xfrm>
            <a:off x="2321510" y="2226511"/>
            <a:ext cx="0" cy="88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1897F21-4E07-43D0-B079-2D15283307ED}"/>
              </a:ext>
            </a:extLst>
          </p:cNvPr>
          <p:cNvSpPr/>
          <p:nvPr/>
        </p:nvSpPr>
        <p:spPr>
          <a:xfrm>
            <a:off x="245119" y="3447345"/>
            <a:ext cx="19333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91.3%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D7FD63-A2BF-4D8A-9419-15A0EE96A3C6}"/>
              </a:ext>
            </a:extLst>
          </p:cNvPr>
          <p:cNvSpPr txBox="1"/>
          <p:nvPr/>
        </p:nvSpPr>
        <p:spPr>
          <a:xfrm>
            <a:off x="2479308" y="3600864"/>
            <a:ext cx="431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Target 0 are not having any loan payment difficulties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951AA6-B580-4B81-B008-49AFE2BC21BB}"/>
              </a:ext>
            </a:extLst>
          </p:cNvPr>
          <p:cNvCxnSpPr>
            <a:cxnSpLocks/>
          </p:cNvCxnSpPr>
          <p:nvPr/>
        </p:nvCxnSpPr>
        <p:spPr>
          <a:xfrm>
            <a:off x="2321510" y="3497718"/>
            <a:ext cx="0" cy="8851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4"/>
            <a:ext cx="6293084" cy="1724442"/>
          </a:xfrm>
        </p:spPr>
        <p:txBody>
          <a:bodyPr/>
          <a:lstStyle/>
          <a:p>
            <a:r>
              <a:rPr lang="en-IN" dirty="0" err="1"/>
              <a:t>UNIVARIAte</a:t>
            </a:r>
            <a:r>
              <a:rPr lang="en-IN" dirty="0"/>
              <a:t> ANALYSIS FOR TARGET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129" y="75484"/>
            <a:ext cx="5097428" cy="554831"/>
          </a:xfrm>
        </p:spPr>
        <p:txBody>
          <a:bodyPr/>
          <a:lstStyle/>
          <a:p>
            <a:r>
              <a:rPr lang="en-US" dirty="0"/>
              <a:t>INCOME DISTRIBUTION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3A7B151E-A192-46AF-BB6C-9D4E3175D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01" y="630315"/>
            <a:ext cx="11289918" cy="43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5F9D383F-C042-4E15-844E-76C93E886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127" y="5586706"/>
            <a:ext cx="914400" cy="914400"/>
          </a:xfrm>
          <a:prstGeom prst="rect">
            <a:avLst/>
          </a:prstGeom>
        </p:spPr>
      </p:pic>
      <p:pic>
        <p:nvPicPr>
          <p:cNvPr id="9" name="Graphic 8" descr="Man">
            <a:extLst>
              <a:ext uri="{FF2B5EF4-FFF2-40B4-BE49-F238E27FC236}">
                <a16:creationId xmlns:a16="http://schemas.microsoft.com/office/drawing/2014/main" id="{24518AA1-10C1-45F0-8A57-7C0F8F24F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929" y="5612524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3DD1A7-B12C-47EB-B617-A1898C04A590}"/>
              </a:ext>
            </a:extLst>
          </p:cNvPr>
          <p:cNvSpPr/>
          <p:nvPr/>
        </p:nvSpPr>
        <p:spPr>
          <a:xfrm>
            <a:off x="9183072" y="557777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9CD9A-9C01-4043-AB55-E0C3D241CF2F}"/>
              </a:ext>
            </a:extLst>
          </p:cNvPr>
          <p:cNvSpPr txBox="1"/>
          <p:nvPr/>
        </p:nvSpPr>
        <p:spPr>
          <a:xfrm>
            <a:off x="8521990" y="5006404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A1974-E743-478D-A669-2AF7867CB6D2}"/>
              </a:ext>
            </a:extLst>
          </p:cNvPr>
          <p:cNvSpPr txBox="1"/>
          <p:nvPr/>
        </p:nvSpPr>
        <p:spPr>
          <a:xfrm>
            <a:off x="229101" y="5072816"/>
            <a:ext cx="378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Female’s Highest Income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83F81-01E7-499C-B8A8-3A361A84139C}"/>
              </a:ext>
            </a:extLst>
          </p:cNvPr>
          <p:cNvSpPr txBox="1"/>
          <p:nvPr/>
        </p:nvSpPr>
        <p:spPr>
          <a:xfrm>
            <a:off x="4205056" y="5072816"/>
            <a:ext cx="30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Male’s Highest Income Range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92582-107E-44E7-ADB8-27566DBF8A61}"/>
              </a:ext>
            </a:extLst>
          </p:cNvPr>
          <p:cNvSpPr txBox="1"/>
          <p:nvPr/>
        </p:nvSpPr>
        <p:spPr>
          <a:xfrm>
            <a:off x="372622" y="5556171"/>
            <a:ext cx="3892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2.5K– 3 Lakhs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83985-12C2-406F-BBCA-E271E0B9DFEE}"/>
              </a:ext>
            </a:extLst>
          </p:cNvPr>
          <p:cNvSpPr txBox="1"/>
          <p:nvPr/>
        </p:nvSpPr>
        <p:spPr>
          <a:xfrm>
            <a:off x="4010988" y="5581354"/>
            <a:ext cx="409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3 Lakhs and above</a:t>
            </a:r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7216-1926-4A02-99B3-EF4DB920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337" y="75483"/>
            <a:ext cx="4771149" cy="554831"/>
          </a:xfrm>
        </p:spPr>
        <p:txBody>
          <a:bodyPr/>
          <a:lstStyle/>
          <a:p>
            <a:r>
              <a:rPr lang="en-IN" dirty="0"/>
              <a:t>CREDIT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C2EC85-48CD-45BA-A65E-369160286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D64A0D-8293-468D-B411-B54B730C4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F6F6141B-84D9-492E-B3BD-E452CA2A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1" y="616250"/>
            <a:ext cx="11522379" cy="42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0DF98B02-E2D6-462F-B748-B738FB0EF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304" y="5641098"/>
            <a:ext cx="914400" cy="9144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8F65E774-643A-445D-B3AA-1DCF01176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8106" y="5666916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4643D8D-2F3A-4B3E-9BB9-AC19883D4786}"/>
              </a:ext>
            </a:extLst>
          </p:cNvPr>
          <p:cNvSpPr/>
          <p:nvPr/>
        </p:nvSpPr>
        <p:spPr>
          <a:xfrm>
            <a:off x="1042249" y="563216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AF027-60DA-4B3D-9E4D-71E6270E7C38}"/>
              </a:ext>
            </a:extLst>
          </p:cNvPr>
          <p:cNvSpPr txBox="1"/>
          <p:nvPr/>
        </p:nvSpPr>
        <p:spPr>
          <a:xfrm>
            <a:off x="381167" y="5060796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08B34F-8077-4E11-90FB-07BE95F6B280}"/>
              </a:ext>
            </a:extLst>
          </p:cNvPr>
          <p:cNvSpPr txBox="1"/>
          <p:nvPr/>
        </p:nvSpPr>
        <p:spPr>
          <a:xfrm>
            <a:off x="3736006" y="5060796"/>
            <a:ext cx="353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 in Credit Range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B9751-5125-4D59-B434-F6D53ABDB941}"/>
              </a:ext>
            </a:extLst>
          </p:cNvPr>
          <p:cNvSpPr txBox="1"/>
          <p:nvPr/>
        </p:nvSpPr>
        <p:spPr>
          <a:xfrm>
            <a:off x="3718720" y="5581573"/>
            <a:ext cx="3908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10 Lakhs and Above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4A4CAB-9127-4DDC-BC91-8ACDD8FCAC30}"/>
              </a:ext>
            </a:extLst>
          </p:cNvPr>
          <p:cNvSpPr txBox="1"/>
          <p:nvPr/>
        </p:nvSpPr>
        <p:spPr>
          <a:xfrm>
            <a:off x="8266936" y="5060796"/>
            <a:ext cx="3842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Application in Credit Range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C8D4DF-CF54-40E7-9A9B-0AB1EFA3314C}"/>
              </a:ext>
            </a:extLst>
          </p:cNvPr>
          <p:cNvSpPr txBox="1"/>
          <p:nvPr/>
        </p:nvSpPr>
        <p:spPr>
          <a:xfrm>
            <a:off x="8913139" y="5590580"/>
            <a:ext cx="223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 – 1 Lakh</a:t>
            </a:r>
          </a:p>
        </p:txBody>
      </p:sp>
    </p:spTree>
    <p:extLst>
      <p:ext uri="{BB962C8B-B14F-4D97-AF65-F5344CB8AC3E}">
        <p14:creationId xmlns:p14="http://schemas.microsoft.com/office/powerpoint/2010/main" val="110505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1AC6-2E74-45C9-9E30-9FD3A4626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905" y="102117"/>
            <a:ext cx="5097428" cy="537076"/>
          </a:xfrm>
        </p:spPr>
        <p:txBody>
          <a:bodyPr/>
          <a:lstStyle/>
          <a:p>
            <a:r>
              <a:rPr lang="en-IN" dirty="0"/>
              <a:t>ANNUITY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EC8C4FD-DB78-4B2F-AE23-260544470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00196D-2D89-4B3F-A2CD-3F04D47B2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571E309-3B34-4085-96A4-A898BFF21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744E0D-5AA3-41B7-BDB9-524FB7B36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7" y="574717"/>
            <a:ext cx="11937860" cy="427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C1E90-60EF-4986-A2E4-D4EF6D56A8C3}"/>
              </a:ext>
            </a:extLst>
          </p:cNvPr>
          <p:cNvSpPr txBox="1"/>
          <p:nvPr/>
        </p:nvSpPr>
        <p:spPr>
          <a:xfrm>
            <a:off x="0" y="5257482"/>
            <a:ext cx="26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Count of Annuity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95C95-A176-4ED5-8EF6-47393367C983}"/>
              </a:ext>
            </a:extLst>
          </p:cNvPr>
          <p:cNvSpPr txBox="1"/>
          <p:nvPr/>
        </p:nvSpPr>
        <p:spPr>
          <a:xfrm>
            <a:off x="558272" y="5627250"/>
            <a:ext cx="127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0-25K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C0C4E-D8DA-4E26-A9E9-1E5F7A3D6339}"/>
              </a:ext>
            </a:extLst>
          </p:cNvPr>
          <p:cNvSpPr txBox="1"/>
          <p:nvPr/>
        </p:nvSpPr>
        <p:spPr>
          <a:xfrm>
            <a:off x="2815823" y="5257918"/>
            <a:ext cx="2922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Count of Annuity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2BD99-79B6-437D-921E-C2AACC6C961B}"/>
              </a:ext>
            </a:extLst>
          </p:cNvPr>
          <p:cNvSpPr txBox="1"/>
          <p:nvPr/>
        </p:nvSpPr>
        <p:spPr>
          <a:xfrm>
            <a:off x="2915575" y="5719582"/>
            <a:ext cx="231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2.25 Lakh – 2.5 Lakh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F3FD8-38B2-4A87-A9EF-A81143E4ABE6}"/>
              </a:ext>
            </a:extLst>
          </p:cNvPr>
          <p:cNvSpPr txBox="1"/>
          <p:nvPr/>
        </p:nvSpPr>
        <p:spPr>
          <a:xfrm>
            <a:off x="5501936" y="5257482"/>
            <a:ext cx="3349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Female’s Highest Annuity 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4382E-781D-4FDA-AEA7-3A92755354F8}"/>
              </a:ext>
            </a:extLst>
          </p:cNvPr>
          <p:cNvSpPr txBox="1"/>
          <p:nvPr/>
        </p:nvSpPr>
        <p:spPr>
          <a:xfrm>
            <a:off x="6154541" y="5658027"/>
            <a:ext cx="1875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0-1.5Lakh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45B10A-7480-42C1-AD48-7F557F1D3B3D}"/>
              </a:ext>
            </a:extLst>
          </p:cNvPr>
          <p:cNvSpPr txBox="1"/>
          <p:nvPr/>
        </p:nvSpPr>
        <p:spPr>
          <a:xfrm>
            <a:off x="8865800" y="5257482"/>
            <a:ext cx="3048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Male’s Highest Annuity Range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3D31E-585C-41C4-8E45-588D4A396A97}"/>
              </a:ext>
            </a:extLst>
          </p:cNvPr>
          <p:cNvSpPr txBox="1"/>
          <p:nvPr/>
        </p:nvSpPr>
        <p:spPr>
          <a:xfrm>
            <a:off x="8955541" y="5688804"/>
            <a:ext cx="3580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1.5 Lakhs to 2.5 Lakh</a:t>
            </a:r>
          </a:p>
        </p:txBody>
      </p:sp>
    </p:spTree>
    <p:extLst>
      <p:ext uri="{BB962C8B-B14F-4D97-AF65-F5344CB8AC3E}">
        <p14:creationId xmlns:p14="http://schemas.microsoft.com/office/powerpoint/2010/main" val="368704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2D34-6CAB-42FC-B9DA-0A5FDD3E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988" y="0"/>
            <a:ext cx="8268951" cy="991689"/>
          </a:xfrm>
        </p:spPr>
        <p:txBody>
          <a:bodyPr/>
          <a:lstStyle/>
          <a:p>
            <a:r>
              <a:rPr lang="en-IN" dirty="0"/>
              <a:t>GOODS PRICE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9F4E7A-0A89-432C-BD88-0529DD17D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159F84-CDC4-4526-AD41-FE312C215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2F23EC6-0DF0-4BF8-9D76-8FE3E116BF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02E9712-2D99-4ED5-A308-1F11CE3A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0" y="682530"/>
            <a:ext cx="11616744" cy="429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758D7FD5-4120-49C7-9C5E-A2E0EF4E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304" y="5641098"/>
            <a:ext cx="914400" cy="9144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321C22FA-3777-4CEC-91D7-8AAC67C89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8106" y="5666916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ECB272-7167-4C3D-A910-31019D593B21}"/>
              </a:ext>
            </a:extLst>
          </p:cNvPr>
          <p:cNvSpPr/>
          <p:nvPr/>
        </p:nvSpPr>
        <p:spPr>
          <a:xfrm>
            <a:off x="1042249" y="563216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30DF5-ED96-4BFA-8FDB-B8AFBA7EAC5D}"/>
              </a:ext>
            </a:extLst>
          </p:cNvPr>
          <p:cNvSpPr txBox="1"/>
          <p:nvPr/>
        </p:nvSpPr>
        <p:spPr>
          <a:xfrm>
            <a:off x="381167" y="5060796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E44AD-7CD8-4753-B556-6FED658F2C5B}"/>
              </a:ext>
            </a:extLst>
          </p:cNvPr>
          <p:cNvSpPr txBox="1"/>
          <p:nvPr/>
        </p:nvSpPr>
        <p:spPr>
          <a:xfrm>
            <a:off x="3540697" y="5060796"/>
            <a:ext cx="458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 in High Goods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61DCF-9FE8-4000-A4D5-F61B1B74C110}"/>
              </a:ext>
            </a:extLst>
          </p:cNvPr>
          <p:cNvSpPr txBox="1"/>
          <p:nvPr/>
        </p:nvSpPr>
        <p:spPr>
          <a:xfrm>
            <a:off x="4109840" y="560598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2 Lakh – 3 Lakh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61468E-90BB-4555-B252-5EF938EBF3E0}"/>
              </a:ext>
            </a:extLst>
          </p:cNvPr>
          <p:cNvSpPr txBox="1"/>
          <p:nvPr/>
        </p:nvSpPr>
        <p:spPr>
          <a:xfrm>
            <a:off x="8025414" y="5060796"/>
            <a:ext cx="408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Application in High Goods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E74F1-0743-485A-ADAF-699EDE991E5D}"/>
              </a:ext>
            </a:extLst>
          </p:cNvPr>
          <p:cNvSpPr txBox="1"/>
          <p:nvPr/>
        </p:nvSpPr>
        <p:spPr>
          <a:xfrm>
            <a:off x="8913139" y="5590580"/>
            <a:ext cx="223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 – 1 Lakh</a:t>
            </a:r>
          </a:p>
        </p:txBody>
      </p:sp>
    </p:spTree>
    <p:extLst>
      <p:ext uri="{BB962C8B-B14F-4D97-AF65-F5344CB8AC3E}">
        <p14:creationId xmlns:p14="http://schemas.microsoft.com/office/powerpoint/2010/main" val="284707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030C-0B8E-4B0C-88F1-E1387230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33" y="205489"/>
            <a:ext cx="8011497" cy="421666"/>
          </a:xfrm>
        </p:spPr>
        <p:txBody>
          <a:bodyPr/>
          <a:lstStyle/>
          <a:p>
            <a:r>
              <a:rPr lang="en-IN" dirty="0"/>
              <a:t>INCOME TYPE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74DC59-3B4D-4122-A786-38B2DD168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EB523-74C5-4C9D-A3D0-2B7FB4BAA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266257F-84D3-4919-AEA2-63ABA58A42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7489E837-3009-4717-97CB-2CD60568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6" y="719091"/>
            <a:ext cx="11307369" cy="433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9F5FDEB3-AA24-460C-A0EB-AD0681F1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267" y="5410278"/>
            <a:ext cx="914400" cy="9144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A6E92D6B-FA64-4672-8AE7-5D99C2F27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4192" y="541027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0BEA02-634D-4D1C-99B7-5453F651F8CB}"/>
              </a:ext>
            </a:extLst>
          </p:cNvPr>
          <p:cNvSpPr txBox="1"/>
          <p:nvPr/>
        </p:nvSpPr>
        <p:spPr>
          <a:xfrm>
            <a:off x="1388667" y="5257482"/>
            <a:ext cx="4429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Commercial Associate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State Servant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Pensioner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Maternity Leave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5673E-BA69-428D-8BBA-34374CEC50F1}"/>
              </a:ext>
            </a:extLst>
          </p:cNvPr>
          <p:cNvSpPr txBox="1"/>
          <p:nvPr/>
        </p:nvSpPr>
        <p:spPr>
          <a:xfrm>
            <a:off x="7379563" y="5492578"/>
            <a:ext cx="206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Businessman</a:t>
            </a:r>
          </a:p>
        </p:txBody>
      </p:sp>
    </p:spTree>
    <p:extLst>
      <p:ext uri="{BB962C8B-B14F-4D97-AF65-F5344CB8AC3E}">
        <p14:creationId xmlns:p14="http://schemas.microsoft.com/office/powerpoint/2010/main" val="143040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8D71-AE4C-469E-A586-CF6CD6A8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378" y="57039"/>
            <a:ext cx="5097428" cy="582154"/>
          </a:xfrm>
        </p:spPr>
        <p:txBody>
          <a:bodyPr/>
          <a:lstStyle/>
          <a:p>
            <a:r>
              <a:rPr lang="en-IN" dirty="0" err="1"/>
              <a:t>ORGANIZATIOn</a:t>
            </a:r>
            <a:r>
              <a:rPr lang="en-IN" dirty="0"/>
              <a:t> TYPE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5C0995-0E81-4395-8B1A-36F8DDA7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115BB3-DEAB-48BC-92D8-F976DCC62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6FFEAD4-70AD-4B2E-B911-B5C3ECD4B2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43A61-1976-4C4B-BCBA-D3A1ADDB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0" y="1150984"/>
            <a:ext cx="4825862" cy="55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EC6E81-F9FE-47C6-AB0F-1F1EE953AFE1}"/>
              </a:ext>
            </a:extLst>
          </p:cNvPr>
          <p:cNvSpPr txBox="1"/>
          <p:nvPr/>
        </p:nvSpPr>
        <p:spPr>
          <a:xfrm>
            <a:off x="5548543" y="867463"/>
            <a:ext cx="2246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chemeClr val="accent6"/>
                </a:solidFill>
              </a:rPr>
              <a:t>26%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59F04-F03B-40C7-A42F-43A1848A814B}"/>
              </a:ext>
            </a:extLst>
          </p:cNvPr>
          <p:cNvCxnSpPr>
            <a:cxnSpLocks/>
          </p:cNvCxnSpPr>
          <p:nvPr/>
        </p:nvCxnSpPr>
        <p:spPr>
          <a:xfrm>
            <a:off x="7927759" y="115098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0C5815-F099-4471-AE75-73E72FC7CA94}"/>
              </a:ext>
            </a:extLst>
          </p:cNvPr>
          <p:cNvSpPr txBox="1"/>
          <p:nvPr/>
        </p:nvSpPr>
        <p:spPr>
          <a:xfrm>
            <a:off x="8060925" y="1267572"/>
            <a:ext cx="271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Business Entity Type 3 </a:t>
            </a:r>
            <a:r>
              <a:rPr lang="en-IN" sz="2000" dirty="0">
                <a:solidFill>
                  <a:schemeClr val="bg1"/>
                </a:solidFill>
              </a:rPr>
              <a:t>is highest organization</a:t>
            </a:r>
          </a:p>
        </p:txBody>
      </p:sp>
      <p:pic>
        <p:nvPicPr>
          <p:cNvPr id="12" name="Graphic 11" descr="Arrow Clockwise curve">
            <a:extLst>
              <a:ext uri="{FF2B5EF4-FFF2-40B4-BE49-F238E27FC236}">
                <a16:creationId xmlns:a16="http://schemas.microsoft.com/office/drawing/2014/main" id="{ED334515-D2F8-4D27-AB63-432FE69CE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057" y="2830433"/>
            <a:ext cx="914400" cy="914400"/>
          </a:xfrm>
          <a:prstGeom prst="rect">
            <a:avLst/>
          </a:prstGeom>
        </p:spPr>
      </p:pic>
      <p:pic>
        <p:nvPicPr>
          <p:cNvPr id="14" name="Graphic 13" descr="Arrow Clockwise curve">
            <a:extLst>
              <a:ext uri="{FF2B5EF4-FFF2-40B4-BE49-F238E27FC236}">
                <a16:creationId xmlns:a16="http://schemas.microsoft.com/office/drawing/2014/main" id="{6484929B-BFE7-47BC-8001-6AA90B206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462057" y="4800282"/>
            <a:ext cx="914400" cy="9144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758AAD-110C-4D07-A434-72C5A32F39E0}"/>
              </a:ext>
            </a:extLst>
          </p:cNvPr>
          <p:cNvCxnSpPr>
            <a:cxnSpLocks/>
          </p:cNvCxnSpPr>
          <p:nvPr/>
        </p:nvCxnSpPr>
        <p:spPr>
          <a:xfrm>
            <a:off x="6671568" y="2706118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BBF413-A0EF-4E62-9130-A6E0138BE19C}"/>
              </a:ext>
            </a:extLst>
          </p:cNvPr>
          <p:cNvCxnSpPr>
            <a:cxnSpLocks/>
          </p:cNvCxnSpPr>
          <p:nvPr/>
        </p:nvCxnSpPr>
        <p:spPr>
          <a:xfrm>
            <a:off x="6664170" y="480028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4F9BC0-D969-4959-81B2-4E28FBB9B63B}"/>
              </a:ext>
            </a:extLst>
          </p:cNvPr>
          <p:cNvSpPr txBox="1"/>
          <p:nvPr/>
        </p:nvSpPr>
        <p:spPr>
          <a:xfrm>
            <a:off x="6809173" y="2772533"/>
            <a:ext cx="3569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Business Entitlement Type 3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Self – Employed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Others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B054F4-2291-40EE-BBC4-1C3B576E7DB1}"/>
              </a:ext>
            </a:extLst>
          </p:cNvPr>
          <p:cNvSpPr txBox="1"/>
          <p:nvPr/>
        </p:nvSpPr>
        <p:spPr>
          <a:xfrm>
            <a:off x="6809173" y="4920131"/>
            <a:ext cx="597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Industry Type 13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Industry Type 8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Trade Type 5</a:t>
            </a:r>
          </a:p>
        </p:txBody>
      </p:sp>
    </p:spTree>
    <p:extLst>
      <p:ext uri="{BB962C8B-B14F-4D97-AF65-F5344CB8AC3E}">
        <p14:creationId xmlns:p14="http://schemas.microsoft.com/office/powerpoint/2010/main" val="188219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45" y="944234"/>
            <a:ext cx="4579970" cy="977598"/>
          </a:xfrm>
        </p:spPr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1456" y="2139588"/>
            <a:ext cx="5309918" cy="4434485"/>
          </a:xfrm>
        </p:spPr>
        <p:txBody>
          <a:bodyPr/>
          <a:lstStyle/>
          <a:p>
            <a:r>
              <a:rPr lang="en-US" dirty="0"/>
              <a:t>The loan providing companies find it hard to give loans to the people due to their insufficient or non-existent credit history. Because of that, some consumers use it as their advantage by becoming a defaulter. </a:t>
            </a:r>
          </a:p>
          <a:p>
            <a:endParaRPr lang="en-US" dirty="0"/>
          </a:p>
          <a:p>
            <a:r>
              <a:rPr lang="en-US" dirty="0"/>
              <a:t>We are working for a consumer finance company which specializes in lending various types of loans to urban customers. </a:t>
            </a:r>
          </a:p>
          <a:p>
            <a:endParaRPr lang="en-US" dirty="0"/>
          </a:p>
          <a:p>
            <a:r>
              <a:rPr lang="en-US" dirty="0"/>
              <a:t>We have analyzed the patterns present in the data which ensure that the applicants capable of repaying the loan are not rejected. 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73E830B-AF89-4388-BF20-E730C24C2C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0BA5-A39E-43F1-97A6-57A154D6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390" y="75483"/>
            <a:ext cx="5097428" cy="991689"/>
          </a:xfrm>
        </p:spPr>
        <p:txBody>
          <a:bodyPr/>
          <a:lstStyle/>
          <a:p>
            <a:r>
              <a:rPr lang="en-IN" dirty="0"/>
              <a:t>Occupation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D539A33-89CF-4114-BF3B-7C587B0BE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76134E-B8D9-408F-B170-EF1C17B8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37C9F49-00A5-4C21-AEEA-6E3BF5C1A5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4338" name="Picture 2" descr="Notebook Image">
            <a:extLst>
              <a:ext uri="{FF2B5EF4-FFF2-40B4-BE49-F238E27FC236}">
                <a16:creationId xmlns:a16="http://schemas.microsoft.com/office/drawing/2014/main" id="{04D691BA-6A4E-49D2-AC08-3000038C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5" y="654642"/>
            <a:ext cx="5223322" cy="611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8CFB7-39CF-4CD1-89CE-DA0F8E1681D6}"/>
              </a:ext>
            </a:extLst>
          </p:cNvPr>
          <p:cNvSpPr txBox="1"/>
          <p:nvPr/>
        </p:nvSpPr>
        <p:spPr>
          <a:xfrm>
            <a:off x="5548543" y="867463"/>
            <a:ext cx="2246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chemeClr val="accent6"/>
                </a:solidFill>
              </a:rPr>
              <a:t>24%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9D5BBC-A2A7-4925-A145-EDF80087FA42}"/>
              </a:ext>
            </a:extLst>
          </p:cNvPr>
          <p:cNvCxnSpPr>
            <a:cxnSpLocks/>
          </p:cNvCxnSpPr>
          <p:nvPr/>
        </p:nvCxnSpPr>
        <p:spPr>
          <a:xfrm>
            <a:off x="7927759" y="115098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CF227B-F29E-4219-9516-0F0AFA5476A1}"/>
              </a:ext>
            </a:extLst>
          </p:cNvPr>
          <p:cNvSpPr txBox="1"/>
          <p:nvPr/>
        </p:nvSpPr>
        <p:spPr>
          <a:xfrm>
            <a:off x="8060925" y="1267572"/>
            <a:ext cx="271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Laborers </a:t>
            </a:r>
            <a:r>
              <a:rPr lang="en-IN" sz="2000" dirty="0">
                <a:solidFill>
                  <a:schemeClr val="bg1"/>
                </a:solidFill>
              </a:rPr>
              <a:t>is highest Occupation</a:t>
            </a:r>
          </a:p>
        </p:txBody>
      </p:sp>
      <p:pic>
        <p:nvPicPr>
          <p:cNvPr id="16" name="Graphic 15" descr="Arrow Clockwise curve">
            <a:extLst>
              <a:ext uri="{FF2B5EF4-FFF2-40B4-BE49-F238E27FC236}">
                <a16:creationId xmlns:a16="http://schemas.microsoft.com/office/drawing/2014/main" id="{EB5B4DC2-2619-4FD5-A62C-78CB63594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2057" y="2830433"/>
            <a:ext cx="914400" cy="914400"/>
          </a:xfrm>
          <a:prstGeom prst="rect">
            <a:avLst/>
          </a:prstGeom>
        </p:spPr>
      </p:pic>
      <p:pic>
        <p:nvPicPr>
          <p:cNvPr id="17" name="Graphic 16" descr="Arrow Clockwise curve">
            <a:extLst>
              <a:ext uri="{FF2B5EF4-FFF2-40B4-BE49-F238E27FC236}">
                <a16:creationId xmlns:a16="http://schemas.microsoft.com/office/drawing/2014/main" id="{21433746-9C1A-4EE0-92C2-D56A339BA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462057" y="4800282"/>
            <a:ext cx="914400" cy="914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5320F-EB37-41BF-8800-BEDE67380DBF}"/>
              </a:ext>
            </a:extLst>
          </p:cNvPr>
          <p:cNvCxnSpPr>
            <a:cxnSpLocks/>
          </p:cNvCxnSpPr>
          <p:nvPr/>
        </p:nvCxnSpPr>
        <p:spPr>
          <a:xfrm>
            <a:off x="6671568" y="2706118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9AC390-103F-4DC0-8A90-491EFB4B434E}"/>
              </a:ext>
            </a:extLst>
          </p:cNvPr>
          <p:cNvCxnSpPr>
            <a:cxnSpLocks/>
          </p:cNvCxnSpPr>
          <p:nvPr/>
        </p:nvCxnSpPr>
        <p:spPr>
          <a:xfrm>
            <a:off x="6664170" y="480028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792757-2821-4CF0-AACA-17788C000F6E}"/>
              </a:ext>
            </a:extLst>
          </p:cNvPr>
          <p:cNvSpPr txBox="1"/>
          <p:nvPr/>
        </p:nvSpPr>
        <p:spPr>
          <a:xfrm>
            <a:off x="6809173" y="2772533"/>
            <a:ext cx="3569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Laborers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Managers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Sales Staff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56C64-12BE-4CE7-898F-1A9EC8237828}"/>
              </a:ext>
            </a:extLst>
          </p:cNvPr>
          <p:cNvSpPr txBox="1"/>
          <p:nvPr/>
        </p:nvSpPr>
        <p:spPr>
          <a:xfrm>
            <a:off x="6951884" y="4882543"/>
            <a:ext cx="1996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Realty Agent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HR Staff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IT Staff</a:t>
            </a:r>
          </a:p>
        </p:txBody>
      </p:sp>
    </p:spTree>
    <p:extLst>
      <p:ext uri="{BB962C8B-B14F-4D97-AF65-F5344CB8AC3E}">
        <p14:creationId xmlns:p14="http://schemas.microsoft.com/office/powerpoint/2010/main" val="428594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4"/>
            <a:ext cx="6293084" cy="1724442"/>
          </a:xfrm>
        </p:spPr>
        <p:txBody>
          <a:bodyPr/>
          <a:lstStyle/>
          <a:p>
            <a:r>
              <a:rPr lang="en-IN" dirty="0" err="1"/>
              <a:t>UNIVARIAte</a:t>
            </a:r>
            <a:r>
              <a:rPr lang="en-IN" dirty="0"/>
              <a:t> ANALYSIS FOR TARGET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51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DC9E-848C-40BD-9CB4-842B1EF09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050" y="102118"/>
            <a:ext cx="5097428" cy="625852"/>
          </a:xfrm>
        </p:spPr>
        <p:txBody>
          <a:bodyPr/>
          <a:lstStyle/>
          <a:p>
            <a:r>
              <a:rPr lang="en-IN" dirty="0"/>
              <a:t>INCOME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BF12B0C-16B8-460F-9E08-9DA41A3BE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C387E4-8078-4D30-A5BE-B1554C6CE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E66642E-DCAE-45A8-9A32-8393FD59BE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24C1850-5473-43DF-B3C1-80C19DF9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5" y="872705"/>
            <a:ext cx="10897209" cy="403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710402CC-B537-44B7-A512-E70E2AE9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127" y="5586706"/>
            <a:ext cx="914400" cy="9144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5696450A-BB5D-48A8-BF07-CBC13E11A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8929" y="5612524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9EE943-F2BB-4590-AC90-3A2C0B32176B}"/>
              </a:ext>
            </a:extLst>
          </p:cNvPr>
          <p:cNvSpPr/>
          <p:nvPr/>
        </p:nvSpPr>
        <p:spPr>
          <a:xfrm>
            <a:off x="9183072" y="5577776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B24C3-7A40-4355-A1E7-A1104B658C0D}"/>
              </a:ext>
            </a:extLst>
          </p:cNvPr>
          <p:cNvSpPr txBox="1"/>
          <p:nvPr/>
        </p:nvSpPr>
        <p:spPr>
          <a:xfrm>
            <a:off x="8521990" y="5006404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51A561-18E3-49F2-8C66-C95338362B7A}"/>
              </a:ext>
            </a:extLst>
          </p:cNvPr>
          <p:cNvSpPr txBox="1"/>
          <p:nvPr/>
        </p:nvSpPr>
        <p:spPr>
          <a:xfrm>
            <a:off x="229101" y="5072816"/>
            <a:ext cx="3781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Female’s Highest Income Range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1A4B6-81C3-4BE6-AEBC-F8ACC6701290}"/>
              </a:ext>
            </a:extLst>
          </p:cNvPr>
          <p:cNvSpPr txBox="1"/>
          <p:nvPr/>
        </p:nvSpPr>
        <p:spPr>
          <a:xfrm>
            <a:off x="4205056" y="5072816"/>
            <a:ext cx="3030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Male’s Highest Income 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DA938-3A66-4084-9160-972C40A8AE34}"/>
              </a:ext>
            </a:extLst>
          </p:cNvPr>
          <p:cNvSpPr txBox="1"/>
          <p:nvPr/>
        </p:nvSpPr>
        <p:spPr>
          <a:xfrm>
            <a:off x="372622" y="5556171"/>
            <a:ext cx="3892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2.5K– 3 Lakhs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A421-51E2-465D-8FF8-760AF9D67642}"/>
              </a:ext>
            </a:extLst>
          </p:cNvPr>
          <p:cNvSpPr txBox="1"/>
          <p:nvPr/>
        </p:nvSpPr>
        <p:spPr>
          <a:xfrm>
            <a:off x="4010988" y="5581354"/>
            <a:ext cx="409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3 Lakhs and above</a:t>
            </a:r>
          </a:p>
        </p:txBody>
      </p:sp>
    </p:spTree>
    <p:extLst>
      <p:ext uri="{BB962C8B-B14F-4D97-AF65-F5344CB8AC3E}">
        <p14:creationId xmlns:p14="http://schemas.microsoft.com/office/powerpoint/2010/main" val="124123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D597-AD14-4BE0-AA93-E6A552E4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986" y="205489"/>
            <a:ext cx="5097428" cy="991689"/>
          </a:xfrm>
        </p:spPr>
        <p:txBody>
          <a:bodyPr/>
          <a:lstStyle/>
          <a:p>
            <a:r>
              <a:rPr lang="en-IN" dirty="0"/>
              <a:t>CREDIT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AA6C350-C554-4193-AEEA-C4EB0FB85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84474F-3786-4ACA-895A-9EADED0C7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F6632AC-6F0B-4A2E-8E94-80293FB557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AD20FA4-2767-4406-BF8F-A5E89412E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7" y="922216"/>
            <a:ext cx="11265764" cy="41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Woman">
            <a:extLst>
              <a:ext uri="{FF2B5EF4-FFF2-40B4-BE49-F238E27FC236}">
                <a16:creationId xmlns:a16="http://schemas.microsoft.com/office/drawing/2014/main" id="{13E23A7B-6303-4EB8-BF4C-D283CBAD2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304" y="5641098"/>
            <a:ext cx="914400" cy="914400"/>
          </a:xfrm>
          <a:prstGeom prst="rect">
            <a:avLst/>
          </a:prstGeom>
        </p:spPr>
      </p:pic>
      <p:pic>
        <p:nvPicPr>
          <p:cNvPr id="18" name="Graphic 17" descr="Man">
            <a:extLst>
              <a:ext uri="{FF2B5EF4-FFF2-40B4-BE49-F238E27FC236}">
                <a16:creationId xmlns:a16="http://schemas.microsoft.com/office/drawing/2014/main" id="{68FE77D7-C096-4E5E-B2D4-46BF1D5F5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8106" y="5666916"/>
            <a:ext cx="914400" cy="914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84B4DCF-2DC9-40ED-877B-8781C9A90939}"/>
              </a:ext>
            </a:extLst>
          </p:cNvPr>
          <p:cNvSpPr/>
          <p:nvPr/>
        </p:nvSpPr>
        <p:spPr>
          <a:xfrm>
            <a:off x="1042249" y="563216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FCFC9-8D3D-4647-84E8-BDCFE26FEDA8}"/>
              </a:ext>
            </a:extLst>
          </p:cNvPr>
          <p:cNvSpPr txBox="1"/>
          <p:nvPr/>
        </p:nvSpPr>
        <p:spPr>
          <a:xfrm>
            <a:off x="381167" y="5060796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17942-8687-4368-A52F-238DE59D882B}"/>
              </a:ext>
            </a:extLst>
          </p:cNvPr>
          <p:cNvSpPr txBox="1"/>
          <p:nvPr/>
        </p:nvSpPr>
        <p:spPr>
          <a:xfrm>
            <a:off x="3736006" y="5060796"/>
            <a:ext cx="353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 in Credit Range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AE0E9-6898-46F5-9D13-982E7FE1C117}"/>
              </a:ext>
            </a:extLst>
          </p:cNvPr>
          <p:cNvSpPr txBox="1"/>
          <p:nvPr/>
        </p:nvSpPr>
        <p:spPr>
          <a:xfrm>
            <a:off x="3718720" y="5581573"/>
            <a:ext cx="3908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2 Lakhs – 3 Lakhs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ACCE70-3801-44B1-884E-B1F837176889}"/>
              </a:ext>
            </a:extLst>
          </p:cNvPr>
          <p:cNvSpPr txBox="1"/>
          <p:nvPr/>
        </p:nvSpPr>
        <p:spPr>
          <a:xfrm>
            <a:off x="8266936" y="5060796"/>
            <a:ext cx="3842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Application in Credit Range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F544BE-5ED2-426D-9B40-18F84EBE5107}"/>
              </a:ext>
            </a:extLst>
          </p:cNvPr>
          <p:cNvSpPr txBox="1"/>
          <p:nvPr/>
        </p:nvSpPr>
        <p:spPr>
          <a:xfrm>
            <a:off x="8913139" y="5590580"/>
            <a:ext cx="2236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0 – 1 Lakh</a:t>
            </a:r>
          </a:p>
        </p:txBody>
      </p:sp>
    </p:spTree>
    <p:extLst>
      <p:ext uri="{BB962C8B-B14F-4D97-AF65-F5344CB8AC3E}">
        <p14:creationId xmlns:p14="http://schemas.microsoft.com/office/powerpoint/2010/main" val="184367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32F1-1B72-4187-A945-23D3D78A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459" y="324058"/>
            <a:ext cx="5097428" cy="991689"/>
          </a:xfrm>
        </p:spPr>
        <p:txBody>
          <a:bodyPr/>
          <a:lstStyle/>
          <a:p>
            <a:r>
              <a:rPr lang="en-IN" dirty="0"/>
              <a:t>Annuity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6E1A2D-B885-4DDA-B474-3E28BDCA3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7CDEDE-DA9F-4829-8A91-D273850DB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5B009CF-BDB8-4D13-ABAB-CD9E1B032F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833E8AD-3A4E-4E5B-8FB0-B24701DA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8" y="776325"/>
            <a:ext cx="11433096" cy="439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6BD06-1E3A-4360-8212-7F968B760184}"/>
              </a:ext>
            </a:extLst>
          </p:cNvPr>
          <p:cNvSpPr txBox="1"/>
          <p:nvPr/>
        </p:nvSpPr>
        <p:spPr>
          <a:xfrm>
            <a:off x="89613" y="5424567"/>
            <a:ext cx="266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Count of Annuity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644B5-517C-466A-831F-9B2381778BF6}"/>
              </a:ext>
            </a:extLst>
          </p:cNvPr>
          <p:cNvSpPr txBox="1"/>
          <p:nvPr/>
        </p:nvSpPr>
        <p:spPr>
          <a:xfrm>
            <a:off x="647885" y="5794335"/>
            <a:ext cx="12794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0-25K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57534-93A1-4E39-8B3A-1AADC4F0709A}"/>
              </a:ext>
            </a:extLst>
          </p:cNvPr>
          <p:cNvSpPr txBox="1"/>
          <p:nvPr/>
        </p:nvSpPr>
        <p:spPr>
          <a:xfrm>
            <a:off x="2905436" y="5425003"/>
            <a:ext cx="2922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Count of Annuity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BE748-1E8A-4B16-A7CD-5CDBB27F42D3}"/>
              </a:ext>
            </a:extLst>
          </p:cNvPr>
          <p:cNvSpPr txBox="1"/>
          <p:nvPr/>
        </p:nvSpPr>
        <p:spPr>
          <a:xfrm>
            <a:off x="3005188" y="5886667"/>
            <a:ext cx="2313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1.25 Lakh – 1.5 Lakh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D9072-A086-45C9-941B-E666CA73401D}"/>
              </a:ext>
            </a:extLst>
          </p:cNvPr>
          <p:cNvSpPr txBox="1"/>
          <p:nvPr/>
        </p:nvSpPr>
        <p:spPr>
          <a:xfrm>
            <a:off x="5591549" y="5424567"/>
            <a:ext cx="3349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Female’s Highest Annuity Range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E9B46-5B97-499B-BA91-ED1AFD83DF17}"/>
              </a:ext>
            </a:extLst>
          </p:cNvPr>
          <p:cNvSpPr txBox="1"/>
          <p:nvPr/>
        </p:nvSpPr>
        <p:spPr>
          <a:xfrm>
            <a:off x="6244154" y="5825112"/>
            <a:ext cx="1875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0-75K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CCF180-C0B9-46AF-8388-1E7AECE7E917}"/>
              </a:ext>
            </a:extLst>
          </p:cNvPr>
          <p:cNvSpPr txBox="1"/>
          <p:nvPr/>
        </p:nvSpPr>
        <p:spPr>
          <a:xfrm>
            <a:off x="8955413" y="5424567"/>
            <a:ext cx="3048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Male’s Highest Annuity 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A8CDB-E86B-4CB8-A0E6-AFEF9A98CF67}"/>
              </a:ext>
            </a:extLst>
          </p:cNvPr>
          <p:cNvSpPr txBox="1"/>
          <p:nvPr/>
        </p:nvSpPr>
        <p:spPr>
          <a:xfrm>
            <a:off x="9453862" y="5850842"/>
            <a:ext cx="2051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75K -1.5 Lakh</a:t>
            </a:r>
          </a:p>
        </p:txBody>
      </p:sp>
    </p:spTree>
    <p:extLst>
      <p:ext uri="{BB962C8B-B14F-4D97-AF65-F5344CB8AC3E}">
        <p14:creationId xmlns:p14="http://schemas.microsoft.com/office/powerpoint/2010/main" val="2475344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2EDE-FFF0-473A-B028-06C86BA5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036" y="94754"/>
            <a:ext cx="7691903" cy="991689"/>
          </a:xfrm>
        </p:spPr>
        <p:txBody>
          <a:bodyPr/>
          <a:lstStyle/>
          <a:p>
            <a:r>
              <a:rPr lang="en-IN" dirty="0"/>
              <a:t>GOODS PRICE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2FD782-6399-4F83-B171-6DA7A3CF2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FEEBA-16FF-457E-8A9E-4573C2BCD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D503F2-A069-49DC-8E34-D757A66709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B210E79-F2DE-4E3E-B85B-AC3A5FEE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1" y="590598"/>
            <a:ext cx="10989898" cy="43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939A220A-E4B4-4B5E-97A8-16D6229E7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304" y="5641098"/>
            <a:ext cx="914400" cy="9144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C2EC48C2-DC14-41A7-852E-6711649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8106" y="5666916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F86555-1563-46CB-9C0B-E7A4162C5BC7}"/>
              </a:ext>
            </a:extLst>
          </p:cNvPr>
          <p:cNvSpPr/>
          <p:nvPr/>
        </p:nvSpPr>
        <p:spPr>
          <a:xfrm>
            <a:off x="1042249" y="563216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2B584-B3FB-4A19-A6A3-F5B6E1C25B2F}"/>
              </a:ext>
            </a:extLst>
          </p:cNvPr>
          <p:cNvSpPr txBox="1"/>
          <p:nvPr/>
        </p:nvSpPr>
        <p:spPr>
          <a:xfrm>
            <a:off x="381167" y="5060796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542B5B-5971-45B6-B060-B2E549F9A835}"/>
              </a:ext>
            </a:extLst>
          </p:cNvPr>
          <p:cNvSpPr txBox="1"/>
          <p:nvPr/>
        </p:nvSpPr>
        <p:spPr>
          <a:xfrm>
            <a:off x="3540697" y="5060796"/>
            <a:ext cx="458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 in High Goods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7D025-59D3-49DE-AB88-48B25CB575B4}"/>
              </a:ext>
            </a:extLst>
          </p:cNvPr>
          <p:cNvSpPr txBox="1"/>
          <p:nvPr/>
        </p:nvSpPr>
        <p:spPr>
          <a:xfrm>
            <a:off x="4109840" y="560598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4 Lakh – 5 Lakh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2899-F020-4A4E-BDAC-D614693C7F83}"/>
              </a:ext>
            </a:extLst>
          </p:cNvPr>
          <p:cNvSpPr txBox="1"/>
          <p:nvPr/>
        </p:nvSpPr>
        <p:spPr>
          <a:xfrm>
            <a:off x="8025414" y="5060796"/>
            <a:ext cx="408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Application in High Goods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6809-5179-40AE-A0CC-4F0CCF97E66A}"/>
              </a:ext>
            </a:extLst>
          </p:cNvPr>
          <p:cNvSpPr txBox="1"/>
          <p:nvPr/>
        </p:nvSpPr>
        <p:spPr>
          <a:xfrm>
            <a:off x="8651838" y="5585982"/>
            <a:ext cx="2830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9 Lakh – 10 Lakh</a:t>
            </a:r>
          </a:p>
        </p:txBody>
      </p:sp>
    </p:spTree>
    <p:extLst>
      <p:ext uri="{BB962C8B-B14F-4D97-AF65-F5344CB8AC3E}">
        <p14:creationId xmlns:p14="http://schemas.microsoft.com/office/powerpoint/2010/main" val="268763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2EDE-FFF0-473A-B028-06C86BA5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036" y="94754"/>
            <a:ext cx="7691903" cy="991689"/>
          </a:xfrm>
        </p:spPr>
        <p:txBody>
          <a:bodyPr/>
          <a:lstStyle/>
          <a:p>
            <a:r>
              <a:rPr lang="en-IN" dirty="0"/>
              <a:t>GOODS PRICE DISTRIBUTION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2FD782-6399-4F83-B171-6DA7A3CF2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FEEBA-16FF-457E-8A9E-4573C2BCD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D503F2-A069-49DC-8E34-D757A66709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B210E79-F2DE-4E3E-B85B-AC3A5FEE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1" y="590598"/>
            <a:ext cx="10989898" cy="43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oman">
            <a:extLst>
              <a:ext uri="{FF2B5EF4-FFF2-40B4-BE49-F238E27FC236}">
                <a16:creationId xmlns:a16="http://schemas.microsoft.com/office/drawing/2014/main" id="{939A220A-E4B4-4B5E-97A8-16D6229E7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304" y="5641098"/>
            <a:ext cx="914400" cy="914400"/>
          </a:xfrm>
          <a:prstGeom prst="rect">
            <a:avLst/>
          </a:prstGeom>
        </p:spPr>
      </p:pic>
      <p:pic>
        <p:nvPicPr>
          <p:cNvPr id="8" name="Graphic 7" descr="Man">
            <a:extLst>
              <a:ext uri="{FF2B5EF4-FFF2-40B4-BE49-F238E27FC236}">
                <a16:creationId xmlns:a16="http://schemas.microsoft.com/office/drawing/2014/main" id="{C2EC48C2-DC14-41A7-852E-67116499B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8106" y="5666916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F86555-1563-46CB-9C0B-E7A4162C5BC7}"/>
              </a:ext>
            </a:extLst>
          </p:cNvPr>
          <p:cNvSpPr/>
          <p:nvPr/>
        </p:nvSpPr>
        <p:spPr>
          <a:xfrm>
            <a:off x="1042249" y="5632168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2B584-B3FB-4A19-A6A3-F5B6E1C25B2F}"/>
              </a:ext>
            </a:extLst>
          </p:cNvPr>
          <p:cNvSpPr txBox="1"/>
          <p:nvPr/>
        </p:nvSpPr>
        <p:spPr>
          <a:xfrm>
            <a:off x="381167" y="5060796"/>
            <a:ext cx="212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542B5B-5971-45B6-B060-B2E549F9A835}"/>
              </a:ext>
            </a:extLst>
          </p:cNvPr>
          <p:cNvSpPr txBox="1"/>
          <p:nvPr/>
        </p:nvSpPr>
        <p:spPr>
          <a:xfrm>
            <a:off x="3540697" y="5060796"/>
            <a:ext cx="458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Highest Applicants in High Goods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7D025-59D3-49DE-AB88-48B25CB575B4}"/>
              </a:ext>
            </a:extLst>
          </p:cNvPr>
          <p:cNvSpPr txBox="1"/>
          <p:nvPr/>
        </p:nvSpPr>
        <p:spPr>
          <a:xfrm>
            <a:off x="4109840" y="5605983"/>
            <a:ext cx="2975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4 Lakh – 5 Lakh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62899-F020-4A4E-BDAC-D614693C7F83}"/>
              </a:ext>
            </a:extLst>
          </p:cNvPr>
          <p:cNvSpPr txBox="1"/>
          <p:nvPr/>
        </p:nvSpPr>
        <p:spPr>
          <a:xfrm>
            <a:off x="8025414" y="5060796"/>
            <a:ext cx="408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Lowest Application in High Goods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AC6809-5179-40AE-A0CC-4F0CCF97E66A}"/>
              </a:ext>
            </a:extLst>
          </p:cNvPr>
          <p:cNvSpPr txBox="1"/>
          <p:nvPr/>
        </p:nvSpPr>
        <p:spPr>
          <a:xfrm>
            <a:off x="8651838" y="5585982"/>
            <a:ext cx="2830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9 Lakh – 10 Lakh</a:t>
            </a:r>
          </a:p>
        </p:txBody>
      </p:sp>
    </p:spTree>
    <p:extLst>
      <p:ext uri="{BB962C8B-B14F-4D97-AF65-F5344CB8AC3E}">
        <p14:creationId xmlns:p14="http://schemas.microsoft.com/office/powerpoint/2010/main" val="400864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8D71-AE4C-469E-A586-CF6CD6A8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378" y="57039"/>
            <a:ext cx="5097428" cy="582154"/>
          </a:xfrm>
        </p:spPr>
        <p:txBody>
          <a:bodyPr/>
          <a:lstStyle/>
          <a:p>
            <a:r>
              <a:rPr lang="en-IN" dirty="0" err="1"/>
              <a:t>ORGANIZATIOn</a:t>
            </a:r>
            <a:r>
              <a:rPr lang="en-IN" dirty="0"/>
              <a:t> TYPE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5C0995-0E81-4395-8B1A-36F8DDA7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115BB3-DEAB-48BC-92D8-F976DCC62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6FFEAD4-70AD-4B2E-B911-B5C3ECD4B2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C6E81-F9FE-47C6-AB0F-1F1EE953AFE1}"/>
              </a:ext>
            </a:extLst>
          </p:cNvPr>
          <p:cNvSpPr txBox="1"/>
          <p:nvPr/>
        </p:nvSpPr>
        <p:spPr>
          <a:xfrm>
            <a:off x="5548543" y="867463"/>
            <a:ext cx="2246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chemeClr val="accent6"/>
                </a:solidFill>
              </a:rPr>
              <a:t>28%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59F04-F03B-40C7-A42F-43A1848A814B}"/>
              </a:ext>
            </a:extLst>
          </p:cNvPr>
          <p:cNvCxnSpPr>
            <a:cxnSpLocks/>
          </p:cNvCxnSpPr>
          <p:nvPr/>
        </p:nvCxnSpPr>
        <p:spPr>
          <a:xfrm>
            <a:off x="7927759" y="115098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0C5815-F099-4471-AE75-73E72FC7CA94}"/>
              </a:ext>
            </a:extLst>
          </p:cNvPr>
          <p:cNvSpPr txBox="1"/>
          <p:nvPr/>
        </p:nvSpPr>
        <p:spPr>
          <a:xfrm>
            <a:off x="8060925" y="1267572"/>
            <a:ext cx="271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Business Entity Type 3 </a:t>
            </a:r>
            <a:r>
              <a:rPr lang="en-IN" sz="2000" dirty="0">
                <a:solidFill>
                  <a:schemeClr val="bg1"/>
                </a:solidFill>
              </a:rPr>
              <a:t>is highest organization</a:t>
            </a:r>
          </a:p>
        </p:txBody>
      </p:sp>
      <p:pic>
        <p:nvPicPr>
          <p:cNvPr id="12" name="Graphic 11" descr="Arrow Clockwise curve">
            <a:extLst>
              <a:ext uri="{FF2B5EF4-FFF2-40B4-BE49-F238E27FC236}">
                <a16:creationId xmlns:a16="http://schemas.microsoft.com/office/drawing/2014/main" id="{ED334515-D2F8-4D27-AB63-432FE69CE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057" y="2830433"/>
            <a:ext cx="914400" cy="914400"/>
          </a:xfrm>
          <a:prstGeom prst="rect">
            <a:avLst/>
          </a:prstGeom>
        </p:spPr>
      </p:pic>
      <p:pic>
        <p:nvPicPr>
          <p:cNvPr id="14" name="Graphic 13" descr="Arrow Clockwise curve">
            <a:extLst>
              <a:ext uri="{FF2B5EF4-FFF2-40B4-BE49-F238E27FC236}">
                <a16:creationId xmlns:a16="http://schemas.microsoft.com/office/drawing/2014/main" id="{6484929B-BFE7-47BC-8001-6AA90B206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462057" y="4800282"/>
            <a:ext cx="914400" cy="9144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758AAD-110C-4D07-A434-72C5A32F39E0}"/>
              </a:ext>
            </a:extLst>
          </p:cNvPr>
          <p:cNvCxnSpPr>
            <a:cxnSpLocks/>
          </p:cNvCxnSpPr>
          <p:nvPr/>
        </p:nvCxnSpPr>
        <p:spPr>
          <a:xfrm>
            <a:off x="6671568" y="2706118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BBF413-A0EF-4E62-9130-A6E0138BE19C}"/>
              </a:ext>
            </a:extLst>
          </p:cNvPr>
          <p:cNvCxnSpPr>
            <a:cxnSpLocks/>
          </p:cNvCxnSpPr>
          <p:nvPr/>
        </p:nvCxnSpPr>
        <p:spPr>
          <a:xfrm>
            <a:off x="6664170" y="480028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4F9BC0-D969-4959-81B2-4E28FBB9B63B}"/>
              </a:ext>
            </a:extLst>
          </p:cNvPr>
          <p:cNvSpPr txBox="1"/>
          <p:nvPr/>
        </p:nvSpPr>
        <p:spPr>
          <a:xfrm>
            <a:off x="6809173" y="2772533"/>
            <a:ext cx="3569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Business Entitlement Type 3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Self – Employed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Others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B054F4-2291-40EE-BBC4-1C3B576E7DB1}"/>
              </a:ext>
            </a:extLst>
          </p:cNvPr>
          <p:cNvSpPr txBox="1"/>
          <p:nvPr/>
        </p:nvSpPr>
        <p:spPr>
          <a:xfrm>
            <a:off x="6809173" y="4920131"/>
            <a:ext cx="597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Trade Type 4 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Industry Type 8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Trade Type 5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AA099080-34D9-43B9-BD0E-460B14ECC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3" y="639797"/>
            <a:ext cx="5203299" cy="60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41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0BA5-A39E-43F1-97A6-57A154D6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390" y="75483"/>
            <a:ext cx="5097428" cy="991689"/>
          </a:xfrm>
        </p:spPr>
        <p:txBody>
          <a:bodyPr/>
          <a:lstStyle/>
          <a:p>
            <a:r>
              <a:rPr lang="en-IN" dirty="0"/>
              <a:t>Occupation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D539A33-89CF-4114-BF3B-7C587B0BE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76134E-B8D9-408F-B170-EF1C17B8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37C9F49-00A5-4C21-AEEA-6E3BF5C1A5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98CFB7-39CF-4CD1-89CE-DA0F8E1681D6}"/>
              </a:ext>
            </a:extLst>
          </p:cNvPr>
          <p:cNvSpPr txBox="1"/>
          <p:nvPr/>
        </p:nvSpPr>
        <p:spPr>
          <a:xfrm>
            <a:off x="5548543" y="867463"/>
            <a:ext cx="2246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chemeClr val="accent6"/>
                </a:solidFill>
              </a:rPr>
              <a:t>29%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9D5BBC-A2A7-4925-A145-EDF80087FA42}"/>
              </a:ext>
            </a:extLst>
          </p:cNvPr>
          <p:cNvCxnSpPr>
            <a:cxnSpLocks/>
          </p:cNvCxnSpPr>
          <p:nvPr/>
        </p:nvCxnSpPr>
        <p:spPr>
          <a:xfrm>
            <a:off x="7927759" y="115098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CF227B-F29E-4219-9516-0F0AFA5476A1}"/>
              </a:ext>
            </a:extLst>
          </p:cNvPr>
          <p:cNvSpPr txBox="1"/>
          <p:nvPr/>
        </p:nvSpPr>
        <p:spPr>
          <a:xfrm>
            <a:off x="8060925" y="1267572"/>
            <a:ext cx="271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Laborers </a:t>
            </a:r>
            <a:r>
              <a:rPr lang="en-IN" sz="2000" dirty="0">
                <a:solidFill>
                  <a:schemeClr val="bg1"/>
                </a:solidFill>
              </a:rPr>
              <a:t>is highest Occupation</a:t>
            </a:r>
          </a:p>
        </p:txBody>
      </p:sp>
      <p:pic>
        <p:nvPicPr>
          <p:cNvPr id="16" name="Graphic 15" descr="Arrow Clockwise curve">
            <a:extLst>
              <a:ext uri="{FF2B5EF4-FFF2-40B4-BE49-F238E27FC236}">
                <a16:creationId xmlns:a16="http://schemas.microsoft.com/office/drawing/2014/main" id="{EB5B4DC2-2619-4FD5-A62C-78CB63594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057" y="2830433"/>
            <a:ext cx="914400" cy="914400"/>
          </a:xfrm>
          <a:prstGeom prst="rect">
            <a:avLst/>
          </a:prstGeom>
        </p:spPr>
      </p:pic>
      <p:pic>
        <p:nvPicPr>
          <p:cNvPr id="17" name="Graphic 16" descr="Arrow Clockwise curve">
            <a:extLst>
              <a:ext uri="{FF2B5EF4-FFF2-40B4-BE49-F238E27FC236}">
                <a16:creationId xmlns:a16="http://schemas.microsoft.com/office/drawing/2014/main" id="{21433746-9C1A-4EE0-92C2-D56A339BA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462057" y="4800282"/>
            <a:ext cx="914400" cy="914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15320F-EB37-41BF-8800-BEDE67380DBF}"/>
              </a:ext>
            </a:extLst>
          </p:cNvPr>
          <p:cNvCxnSpPr>
            <a:cxnSpLocks/>
          </p:cNvCxnSpPr>
          <p:nvPr/>
        </p:nvCxnSpPr>
        <p:spPr>
          <a:xfrm>
            <a:off x="6671568" y="2706118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9AC390-103F-4DC0-8A90-491EFB4B434E}"/>
              </a:ext>
            </a:extLst>
          </p:cNvPr>
          <p:cNvCxnSpPr>
            <a:cxnSpLocks/>
          </p:cNvCxnSpPr>
          <p:nvPr/>
        </p:nvCxnSpPr>
        <p:spPr>
          <a:xfrm>
            <a:off x="6664170" y="480028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792757-2821-4CF0-AACA-17788C000F6E}"/>
              </a:ext>
            </a:extLst>
          </p:cNvPr>
          <p:cNvSpPr txBox="1"/>
          <p:nvPr/>
        </p:nvSpPr>
        <p:spPr>
          <a:xfrm>
            <a:off x="6809173" y="2772533"/>
            <a:ext cx="3569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Laborers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Managers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Sales Staff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56C64-12BE-4CE7-898F-1A9EC8237828}"/>
              </a:ext>
            </a:extLst>
          </p:cNvPr>
          <p:cNvSpPr txBox="1"/>
          <p:nvPr/>
        </p:nvSpPr>
        <p:spPr>
          <a:xfrm>
            <a:off x="6951884" y="4882543"/>
            <a:ext cx="1996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Realty Agent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HR Staff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IT Staff</a:t>
            </a:r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F631002C-90B7-4FF0-99FD-29CDAB9F0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5" y="459549"/>
            <a:ext cx="5121077" cy="599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60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4"/>
            <a:ext cx="6293084" cy="1724442"/>
          </a:xfrm>
        </p:spPr>
        <p:txBody>
          <a:bodyPr/>
          <a:lstStyle/>
          <a:p>
            <a:r>
              <a:rPr lang="en-IN" dirty="0"/>
              <a:t>TARGET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4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8147-615A-4717-9472-5ADE643B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594" y="251836"/>
            <a:ext cx="4919354" cy="1621979"/>
          </a:xfrm>
        </p:spPr>
        <p:txBody>
          <a:bodyPr/>
          <a:lstStyle/>
          <a:p>
            <a:r>
              <a:rPr lang="en-IN" dirty="0"/>
              <a:t>Total CURRENT APPLICATION DATA </a:t>
            </a:r>
            <a:r>
              <a:rPr lang="en-IN" dirty="0" err="1"/>
              <a:t>COlUmn</a:t>
            </a:r>
            <a:r>
              <a:rPr lang="en-IN" dirty="0"/>
              <a:t> : 122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837D0-2F97-484A-B337-E147F6476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NULL VALUES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D0ADD-1686-4D43-8FB2-9F2C5886A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6000" dirty="0"/>
              <a:t>67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12B3F-B874-4E61-8ED0-CAADC8143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More than 45% Null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3CE0B8-115C-45C5-ABEC-0A229B8F47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5400" dirty="0"/>
              <a:t>49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36B520-E77A-49AB-9E03-6507700A63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Less than 15% Null Value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41B50-2863-4328-89EC-F998ED8A4B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5400" dirty="0"/>
              <a:t>16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FAD314-BCC7-482A-9C3A-4F79E41B04D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Unwanted Columns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95C3DB-6DED-4815-8E3B-AF5CC0F2D8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49730" y="4436386"/>
            <a:ext cx="2556578" cy="1316913"/>
          </a:xfrm>
        </p:spPr>
        <p:txBody>
          <a:bodyPr/>
          <a:lstStyle/>
          <a:p>
            <a:r>
              <a:rPr lang="en-IN" sz="4800" dirty="0"/>
              <a:t>32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BB43B7-CC09-4CB1-A630-C71254D08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00FE56-01FF-4CB5-B7DD-4CCD6885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5D7C24C-2A24-426C-B3B7-642D3A3ECB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8006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71DC8-3E17-419A-A995-BA154AD5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502" y="66606"/>
            <a:ext cx="5097428" cy="991689"/>
          </a:xfrm>
        </p:spPr>
        <p:txBody>
          <a:bodyPr/>
          <a:lstStyle/>
          <a:p>
            <a:r>
              <a:rPr lang="en-IN" dirty="0"/>
              <a:t>TARGET 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D05B772-C78D-4C32-B0E8-E771D435B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6AFA20-45D0-4354-B98E-B6C11B39E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D9011EC-43F5-4DEE-8697-4DB9F4AB3B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DBAC3D-35BF-4B29-B1E9-29E6AE9A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27" y="1175270"/>
            <a:ext cx="6081203" cy="551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40C5D5-1178-4BDC-812C-506DA1EA00C4}"/>
              </a:ext>
            </a:extLst>
          </p:cNvPr>
          <p:cNvSpPr txBox="1"/>
          <p:nvPr/>
        </p:nvSpPr>
        <p:spPr>
          <a:xfrm>
            <a:off x="259672" y="2229126"/>
            <a:ext cx="537764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Amount good price is highly correlated with Amount credit.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Region rating client has negative correlation region population relative.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Amount Annuity has positive correlation with amount credit</a:t>
            </a:r>
            <a:br>
              <a:rPr lang="en-US" b="0" i="0" dirty="0">
                <a:solidFill>
                  <a:srgbClr val="151515"/>
                </a:solidFill>
                <a:effectLst/>
                <a:latin typeface="Roboto Mono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72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47A1-D945-428E-90A2-DA24D03F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340"/>
            <a:ext cx="5097428" cy="991689"/>
          </a:xfrm>
        </p:spPr>
        <p:txBody>
          <a:bodyPr/>
          <a:lstStyle/>
          <a:p>
            <a:r>
              <a:rPr lang="en-IN" dirty="0"/>
              <a:t>TARGET 1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CB771EE-F6C9-4A13-B9C9-02611CAD2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2A37040-EEA2-47C2-B5C1-38627199F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9B1B5E8-34AE-452B-99FA-763AFB615E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9B6DFB02-58A6-4519-8F8D-3EA6D35C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426" y="1233860"/>
            <a:ext cx="6199573" cy="562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33118-A5BC-4B83-929A-375165368A53}"/>
              </a:ext>
            </a:extLst>
          </p:cNvPr>
          <p:cNvSpPr txBox="1"/>
          <p:nvPr/>
        </p:nvSpPr>
        <p:spPr>
          <a:xfrm>
            <a:off x="292963" y="2086926"/>
            <a:ext cx="557239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1.Credit amount is highly correlated with good price amount for target -1.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Amount annuity is correlation amount credit.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There is a the correlation (~0.4) between total income of the applicant and the credit amount.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There is inverse correlation between amount income and number of employment days.</a:t>
            </a:r>
          </a:p>
          <a:p>
            <a:pPr algn="l"/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Count of family members has a high correlation with count of children.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4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4"/>
            <a:ext cx="6293084" cy="1724442"/>
          </a:xfrm>
        </p:spPr>
        <p:txBody>
          <a:bodyPr/>
          <a:lstStyle/>
          <a:p>
            <a:r>
              <a:rPr lang="en-IN" dirty="0"/>
              <a:t>BIVARIATE ANALY FOR TARGET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2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278" y="0"/>
            <a:ext cx="5097428" cy="918377"/>
          </a:xfrm>
        </p:spPr>
        <p:txBody>
          <a:bodyPr/>
          <a:lstStyle/>
          <a:p>
            <a:r>
              <a:rPr lang="en-US" noProof="0" dirty="0"/>
              <a:t>CREDIT vs EDUCATION STATUS</a:t>
            </a:r>
            <a:br>
              <a:rPr lang="en-US" dirty="0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D41CE33-9797-4203-8505-0E3B0AC8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80" y="1006160"/>
            <a:ext cx="5565559" cy="556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5CCE02-6313-475C-AC4C-322E13FC318C}"/>
              </a:ext>
            </a:extLst>
          </p:cNvPr>
          <p:cNvSpPr/>
          <p:nvPr/>
        </p:nvSpPr>
        <p:spPr>
          <a:xfrm>
            <a:off x="318567" y="2087586"/>
            <a:ext cx="198075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Credit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C7EB1F-AD5E-4B79-848B-96C7C1BDB948}"/>
              </a:ext>
            </a:extLst>
          </p:cNvPr>
          <p:cNvCxnSpPr>
            <a:cxnSpLocks/>
          </p:cNvCxnSpPr>
          <p:nvPr/>
        </p:nvCxnSpPr>
        <p:spPr>
          <a:xfrm>
            <a:off x="2308194" y="2087586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45BB0C-AC59-4818-9047-2AF423954607}"/>
              </a:ext>
            </a:extLst>
          </p:cNvPr>
          <p:cNvSpPr txBox="1"/>
          <p:nvPr/>
        </p:nvSpPr>
        <p:spPr>
          <a:xfrm flipH="1">
            <a:off x="2513711" y="2207435"/>
            <a:ext cx="4244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Academic Degree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r>
              <a:rPr lang="en-IN" b="1" dirty="0">
                <a:solidFill>
                  <a:schemeClr val="bg1"/>
                </a:solidFill>
              </a:rPr>
              <a:t> ,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CIVIL MARRIAGE </a:t>
            </a:r>
            <a:r>
              <a:rPr lang="en-IN" b="1" dirty="0">
                <a:solidFill>
                  <a:schemeClr val="bg1"/>
                </a:solidFill>
              </a:rPr>
              <a:t>and </a:t>
            </a:r>
            <a:r>
              <a:rPr lang="en-IN" b="1" dirty="0">
                <a:solidFill>
                  <a:schemeClr val="accent3"/>
                </a:solidFill>
              </a:rPr>
              <a:t>SEPERATED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E5E449-C8D2-4AC6-B33B-79C0FCFD8322}"/>
              </a:ext>
            </a:extLst>
          </p:cNvPr>
          <p:cNvSpPr/>
          <p:nvPr/>
        </p:nvSpPr>
        <p:spPr>
          <a:xfrm>
            <a:off x="345349" y="3788939"/>
            <a:ext cx="19807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03A6D-2228-4CCC-9341-7816627CE012}"/>
              </a:ext>
            </a:extLst>
          </p:cNvPr>
          <p:cNvCxnSpPr>
            <a:cxnSpLocks/>
          </p:cNvCxnSpPr>
          <p:nvPr/>
        </p:nvCxnSpPr>
        <p:spPr>
          <a:xfrm>
            <a:off x="2317071" y="3612440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F61B1E-743A-44DB-9A58-FD931734450E}"/>
              </a:ext>
            </a:extLst>
          </p:cNvPr>
          <p:cNvSpPr txBox="1"/>
          <p:nvPr/>
        </p:nvSpPr>
        <p:spPr>
          <a:xfrm flipH="1">
            <a:off x="2522588" y="3612440"/>
            <a:ext cx="397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L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ower secondary &amp; academic degree with family status </a:t>
            </a:r>
            <a:r>
              <a:rPr 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SINGLE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NOT MARRIED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700EF0-44EF-4159-BC25-4D9FB9B6B9C1}"/>
              </a:ext>
            </a:extLst>
          </p:cNvPr>
          <p:cNvSpPr/>
          <p:nvPr/>
        </p:nvSpPr>
        <p:spPr>
          <a:xfrm>
            <a:off x="318567" y="5399604"/>
            <a:ext cx="19807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0522E3-4373-458F-8106-09A041BFD94D}"/>
              </a:ext>
            </a:extLst>
          </p:cNvPr>
          <p:cNvCxnSpPr>
            <a:cxnSpLocks/>
          </p:cNvCxnSpPr>
          <p:nvPr/>
        </p:nvCxnSpPr>
        <p:spPr>
          <a:xfrm>
            <a:off x="2290289" y="5223105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32D4B0-B3FA-4969-84D4-69F6BAF0CB35}"/>
              </a:ext>
            </a:extLst>
          </p:cNvPr>
          <p:cNvSpPr txBox="1"/>
          <p:nvPr/>
        </p:nvSpPr>
        <p:spPr>
          <a:xfrm flipH="1">
            <a:off x="2495806" y="5223105"/>
            <a:ext cx="397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Higher Education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with family status </a:t>
            </a:r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r>
              <a:rPr lang="en-IN" b="1" dirty="0">
                <a:solidFill>
                  <a:schemeClr val="bg1"/>
                </a:solidFill>
              </a:rPr>
              <a:t> ,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CIVIL MARRIAGE 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SINGLE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7C50-9BDF-4789-9E37-13B48386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524" y="0"/>
            <a:ext cx="5097428" cy="918377"/>
          </a:xfrm>
        </p:spPr>
        <p:txBody>
          <a:bodyPr/>
          <a:lstStyle/>
          <a:p>
            <a:r>
              <a:rPr lang="en-US" noProof="0" dirty="0"/>
              <a:t>INCOME vs EDUCATION STATUS</a:t>
            </a:r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758C1C8-7920-4D6A-A6E5-78BF3060A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5FB944C-A416-43D3-82EA-4A9F42843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43F9610-980F-46DF-8A29-4919F316F6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36E9C23-53D5-4448-AAA3-35031BA95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457" y="1066808"/>
            <a:ext cx="5930283" cy="54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3B6D2B-37A4-4B24-9489-705B5809CF3C}"/>
              </a:ext>
            </a:extLst>
          </p:cNvPr>
          <p:cNvSpPr/>
          <p:nvPr/>
        </p:nvSpPr>
        <p:spPr>
          <a:xfrm>
            <a:off x="318567" y="2087586"/>
            <a:ext cx="171046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Income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1580DE-BF20-48B6-8AB2-F9865D946433}"/>
              </a:ext>
            </a:extLst>
          </p:cNvPr>
          <p:cNvCxnSpPr>
            <a:cxnSpLocks/>
          </p:cNvCxnSpPr>
          <p:nvPr/>
        </p:nvCxnSpPr>
        <p:spPr>
          <a:xfrm>
            <a:off x="2308194" y="2087586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9AC43F-37B6-4F14-A50F-E227A7AD8A38}"/>
              </a:ext>
            </a:extLst>
          </p:cNvPr>
          <p:cNvSpPr txBox="1"/>
          <p:nvPr/>
        </p:nvSpPr>
        <p:spPr>
          <a:xfrm flipH="1">
            <a:off x="2513710" y="2207435"/>
            <a:ext cx="366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Academic Degree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r>
              <a:rPr lang="en-IN" b="1" dirty="0">
                <a:solidFill>
                  <a:schemeClr val="bg1"/>
                </a:solidFill>
              </a:rPr>
              <a:t> ,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CIVIL MARRIAGE </a:t>
            </a:r>
            <a:r>
              <a:rPr lang="en-IN" b="1" dirty="0">
                <a:solidFill>
                  <a:schemeClr val="bg1"/>
                </a:solidFill>
              </a:rPr>
              <a:t>and </a:t>
            </a:r>
            <a:r>
              <a:rPr lang="en-IN" b="1" dirty="0">
                <a:solidFill>
                  <a:schemeClr val="accent3"/>
                </a:solidFill>
              </a:rPr>
              <a:t>SEPERATED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32375-930B-450F-90BA-D1128A50384E}"/>
              </a:ext>
            </a:extLst>
          </p:cNvPr>
          <p:cNvSpPr/>
          <p:nvPr/>
        </p:nvSpPr>
        <p:spPr>
          <a:xfrm>
            <a:off x="345349" y="3788939"/>
            <a:ext cx="17104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A5021-487A-4671-97BF-AA91965025CF}"/>
              </a:ext>
            </a:extLst>
          </p:cNvPr>
          <p:cNvCxnSpPr>
            <a:cxnSpLocks/>
          </p:cNvCxnSpPr>
          <p:nvPr/>
        </p:nvCxnSpPr>
        <p:spPr>
          <a:xfrm>
            <a:off x="2317071" y="3612440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C13B50-D9F6-4022-9DD4-B8D29EE3B1DB}"/>
              </a:ext>
            </a:extLst>
          </p:cNvPr>
          <p:cNvSpPr txBox="1"/>
          <p:nvPr/>
        </p:nvSpPr>
        <p:spPr>
          <a:xfrm flipH="1">
            <a:off x="2522588" y="3612440"/>
            <a:ext cx="343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L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ower secondary &amp; academic degree with family status </a:t>
            </a:r>
            <a:r>
              <a:rPr 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SINGLE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NOT MARRIED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76D8E-2A64-4E39-A228-1D89ACFAB15A}"/>
              </a:ext>
            </a:extLst>
          </p:cNvPr>
          <p:cNvSpPr/>
          <p:nvPr/>
        </p:nvSpPr>
        <p:spPr>
          <a:xfrm>
            <a:off x="318567" y="5399604"/>
            <a:ext cx="17104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CCFA4E-01AE-44A1-9180-2A057772654A}"/>
              </a:ext>
            </a:extLst>
          </p:cNvPr>
          <p:cNvCxnSpPr>
            <a:cxnSpLocks/>
          </p:cNvCxnSpPr>
          <p:nvPr/>
        </p:nvCxnSpPr>
        <p:spPr>
          <a:xfrm>
            <a:off x="2290289" y="5223105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614F1A-8567-44A0-8EFD-19709543C619}"/>
              </a:ext>
            </a:extLst>
          </p:cNvPr>
          <p:cNvSpPr txBox="1"/>
          <p:nvPr/>
        </p:nvSpPr>
        <p:spPr>
          <a:xfrm flipH="1">
            <a:off x="2495806" y="5223105"/>
            <a:ext cx="343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Secondary Special 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44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9A33-82DE-48D7-B57C-4D6CBAE3A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421" y="88265"/>
            <a:ext cx="5097428" cy="918377"/>
          </a:xfrm>
        </p:spPr>
        <p:txBody>
          <a:bodyPr/>
          <a:lstStyle/>
          <a:p>
            <a:r>
              <a:rPr lang="en-US" noProof="0" dirty="0"/>
              <a:t>ANNUITY vs OCCUPATION TYPE</a:t>
            </a:r>
            <a:br>
              <a:rPr lang="en-US" dirty="0"/>
            </a:br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2E7D7F-C37C-4AA2-8F10-8692AECD3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13FD79-90C7-401E-80E5-69491EEF1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2815DA8-70C1-4FD5-B771-BC82F92AF9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A879D52F-C2F6-4804-961E-CA6383798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421" y="1072206"/>
            <a:ext cx="6512546" cy="56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124714-3AAC-4856-B9B7-ECDB2F2C7260}"/>
              </a:ext>
            </a:extLst>
          </p:cNvPr>
          <p:cNvSpPr/>
          <p:nvPr/>
        </p:nvSpPr>
        <p:spPr>
          <a:xfrm>
            <a:off x="0" y="1990583"/>
            <a:ext cx="172329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Annuity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FFC555-B98D-44C8-91CB-92A6F0BFE469}"/>
              </a:ext>
            </a:extLst>
          </p:cNvPr>
          <p:cNvCxnSpPr>
            <a:cxnSpLocks/>
          </p:cNvCxnSpPr>
          <p:nvPr/>
        </p:nvCxnSpPr>
        <p:spPr>
          <a:xfrm>
            <a:off x="1989627" y="1990583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490DD5-2501-4F9F-AF8C-C61B1736F379}"/>
              </a:ext>
            </a:extLst>
          </p:cNvPr>
          <p:cNvSpPr txBox="1"/>
          <p:nvPr/>
        </p:nvSpPr>
        <p:spPr>
          <a:xfrm flipH="1">
            <a:off x="2195141" y="2110432"/>
            <a:ext cx="369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Manager with Family Status</a:t>
            </a:r>
          </a:p>
          <a:p>
            <a:r>
              <a:rPr lang="en-IN" sz="16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sz="1600" b="1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DE96E-C902-4010-975F-50DD09BB1AC8}"/>
              </a:ext>
            </a:extLst>
          </p:cNvPr>
          <p:cNvSpPr/>
          <p:nvPr/>
        </p:nvSpPr>
        <p:spPr>
          <a:xfrm>
            <a:off x="26782" y="3691936"/>
            <a:ext cx="17232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24E12A-7CCA-4681-9E9D-495EC4B05906}"/>
              </a:ext>
            </a:extLst>
          </p:cNvPr>
          <p:cNvCxnSpPr>
            <a:cxnSpLocks/>
          </p:cNvCxnSpPr>
          <p:nvPr/>
        </p:nvCxnSpPr>
        <p:spPr>
          <a:xfrm>
            <a:off x="1998504" y="3515437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FAF9B9-065E-4966-8B52-DDFA2B983F1A}"/>
              </a:ext>
            </a:extLst>
          </p:cNvPr>
          <p:cNvSpPr txBox="1"/>
          <p:nvPr/>
        </p:nvSpPr>
        <p:spPr>
          <a:xfrm flipH="1">
            <a:off x="2195141" y="3744713"/>
            <a:ext cx="345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Accountant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SEPERATED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C487B-9E63-4F56-A420-9FEE63C1F244}"/>
              </a:ext>
            </a:extLst>
          </p:cNvPr>
          <p:cNvSpPr/>
          <p:nvPr/>
        </p:nvSpPr>
        <p:spPr>
          <a:xfrm>
            <a:off x="0" y="5302601"/>
            <a:ext cx="17232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9131BB-ECB4-472B-8A0C-0B47A21EDAA0}"/>
              </a:ext>
            </a:extLst>
          </p:cNvPr>
          <p:cNvCxnSpPr>
            <a:cxnSpLocks/>
          </p:cNvCxnSpPr>
          <p:nvPr/>
        </p:nvCxnSpPr>
        <p:spPr>
          <a:xfrm>
            <a:off x="1971722" y="512610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45B04-9C41-48F3-865E-523F9934EB97}"/>
              </a:ext>
            </a:extLst>
          </p:cNvPr>
          <p:cNvSpPr txBox="1"/>
          <p:nvPr/>
        </p:nvSpPr>
        <p:spPr>
          <a:xfrm flipH="1">
            <a:off x="2177238" y="5126102"/>
            <a:ext cx="345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Accounts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IN" sz="16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59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38DD-88E8-4307-A0B5-CEE941C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7" y="0"/>
            <a:ext cx="5097428" cy="918377"/>
          </a:xfrm>
        </p:spPr>
        <p:txBody>
          <a:bodyPr/>
          <a:lstStyle/>
          <a:p>
            <a:r>
              <a:rPr lang="en-US" noProof="0" dirty="0"/>
              <a:t>CREDIT vs OCCUPATION TYPE</a:t>
            </a:r>
            <a:br>
              <a:rPr lang="en-US" dirty="0"/>
            </a:br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69281C3-9162-46B8-8CFD-CCF4A0FEE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5730F0-2265-4F16-A846-EE26438C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3BB5AD7-6D05-490D-83B2-41E7644F5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78AF9E2-8C4B-458C-9584-B3D4B9F6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20" y="935203"/>
            <a:ext cx="6235080" cy="57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167560-DB31-4E87-ACFE-F044CDF5D014}"/>
              </a:ext>
            </a:extLst>
          </p:cNvPr>
          <p:cNvSpPr/>
          <p:nvPr/>
        </p:nvSpPr>
        <p:spPr>
          <a:xfrm>
            <a:off x="-191256" y="2158608"/>
            <a:ext cx="18288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Credit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C56600-5816-4931-8AE8-EFF8B7E21C0B}"/>
              </a:ext>
            </a:extLst>
          </p:cNvPr>
          <p:cNvCxnSpPr>
            <a:cxnSpLocks/>
          </p:cNvCxnSpPr>
          <p:nvPr/>
        </p:nvCxnSpPr>
        <p:spPr>
          <a:xfrm>
            <a:off x="1646421" y="2158608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ADF8CD-A3B0-42CE-821D-D78CF39AE501}"/>
              </a:ext>
            </a:extLst>
          </p:cNvPr>
          <p:cNvSpPr txBox="1"/>
          <p:nvPr/>
        </p:nvSpPr>
        <p:spPr>
          <a:xfrm flipH="1">
            <a:off x="2177513" y="2278457"/>
            <a:ext cx="3918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Accountants and Managers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88CB3-5302-4C2D-B7AA-5ED029CCB304}"/>
              </a:ext>
            </a:extLst>
          </p:cNvPr>
          <p:cNvSpPr/>
          <p:nvPr/>
        </p:nvSpPr>
        <p:spPr>
          <a:xfrm>
            <a:off x="-164474" y="3859961"/>
            <a:ext cx="1828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76CC5F-A0AA-4CE1-A735-07A351B366F0}"/>
              </a:ext>
            </a:extLst>
          </p:cNvPr>
          <p:cNvCxnSpPr>
            <a:cxnSpLocks/>
          </p:cNvCxnSpPr>
          <p:nvPr/>
        </p:nvCxnSpPr>
        <p:spPr>
          <a:xfrm>
            <a:off x="1655298" y="368346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8E6AD4-950C-4200-B2E2-6AD925A076D6}"/>
              </a:ext>
            </a:extLst>
          </p:cNvPr>
          <p:cNvSpPr txBox="1"/>
          <p:nvPr/>
        </p:nvSpPr>
        <p:spPr>
          <a:xfrm flipH="1">
            <a:off x="2176645" y="3803311"/>
            <a:ext cx="3671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High Skill Tech Staff 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CIVIL MARRIAGE ,</a:t>
            </a:r>
            <a:r>
              <a:rPr lang="en-IN" b="1" dirty="0">
                <a:solidFill>
                  <a:srgbClr val="FF0000"/>
                </a:solidFill>
              </a:rPr>
              <a:t>WIDOW,SEPERATED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28E316-CE1C-44D2-BD93-49905460B46B}"/>
              </a:ext>
            </a:extLst>
          </p:cNvPr>
          <p:cNvSpPr/>
          <p:nvPr/>
        </p:nvSpPr>
        <p:spPr>
          <a:xfrm>
            <a:off x="-191256" y="5470626"/>
            <a:ext cx="18288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6FA39-803B-4661-9CF9-6135F395D29B}"/>
              </a:ext>
            </a:extLst>
          </p:cNvPr>
          <p:cNvCxnSpPr>
            <a:cxnSpLocks/>
          </p:cNvCxnSpPr>
          <p:nvPr/>
        </p:nvCxnSpPr>
        <p:spPr>
          <a:xfrm>
            <a:off x="1628516" y="5294127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9018EF-992A-40A9-8FEB-B33BDD3D98D8}"/>
              </a:ext>
            </a:extLst>
          </p:cNvPr>
          <p:cNvSpPr txBox="1"/>
          <p:nvPr/>
        </p:nvSpPr>
        <p:spPr>
          <a:xfrm flipH="1">
            <a:off x="2068082" y="5470626"/>
            <a:ext cx="367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Accountants 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54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4"/>
            <a:ext cx="6293084" cy="1724442"/>
          </a:xfrm>
        </p:spPr>
        <p:txBody>
          <a:bodyPr/>
          <a:lstStyle/>
          <a:p>
            <a:r>
              <a:rPr lang="en-IN" dirty="0"/>
              <a:t>BIVARIATE ANALY FOR TARGET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8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38DD-88E8-4307-A0B5-CEE941C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7" y="0"/>
            <a:ext cx="5097428" cy="918377"/>
          </a:xfrm>
        </p:spPr>
        <p:txBody>
          <a:bodyPr/>
          <a:lstStyle/>
          <a:p>
            <a:r>
              <a:rPr lang="en-IN" dirty="0"/>
              <a:t>CREDIT VS EDUCATION STATUS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69281C3-9162-46B8-8CFD-CCF4A0FEE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5730F0-2265-4F16-A846-EE26438C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3BB5AD7-6D05-490D-83B2-41E7644F5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23EA5DD-BC0C-4DBD-AEBC-27C0ECB6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33" y="918377"/>
            <a:ext cx="5832806" cy="583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9EEA03-C6C9-4356-86BE-09CA69F13963}"/>
              </a:ext>
            </a:extLst>
          </p:cNvPr>
          <p:cNvSpPr/>
          <p:nvPr/>
        </p:nvSpPr>
        <p:spPr>
          <a:xfrm>
            <a:off x="127070" y="1805355"/>
            <a:ext cx="198075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Credit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A65EDA-C384-4A1A-82B1-23F89751E7B7}"/>
              </a:ext>
            </a:extLst>
          </p:cNvPr>
          <p:cNvCxnSpPr>
            <a:cxnSpLocks/>
          </p:cNvCxnSpPr>
          <p:nvPr/>
        </p:nvCxnSpPr>
        <p:spPr>
          <a:xfrm>
            <a:off x="2116697" y="1805355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23C363-2B33-4EFE-B76C-7FB1A74719AA}"/>
              </a:ext>
            </a:extLst>
          </p:cNvPr>
          <p:cNvSpPr txBox="1"/>
          <p:nvPr/>
        </p:nvSpPr>
        <p:spPr>
          <a:xfrm flipH="1">
            <a:off x="2322214" y="1925204"/>
            <a:ext cx="424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Higher Education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 , </a:t>
            </a:r>
            <a:r>
              <a:rPr lang="en-IN" b="1" dirty="0">
                <a:solidFill>
                  <a:srgbClr val="FF0000"/>
                </a:solidFill>
              </a:rPr>
              <a:t>SEPERATED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6BEDA-D6FE-487A-8681-7079B8DC7B4A}"/>
              </a:ext>
            </a:extLst>
          </p:cNvPr>
          <p:cNvSpPr/>
          <p:nvPr/>
        </p:nvSpPr>
        <p:spPr>
          <a:xfrm>
            <a:off x="153852" y="3506708"/>
            <a:ext cx="19807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074A56-A37D-4CA5-8CD9-9DB1870C4524}"/>
              </a:ext>
            </a:extLst>
          </p:cNvPr>
          <p:cNvCxnSpPr>
            <a:cxnSpLocks/>
          </p:cNvCxnSpPr>
          <p:nvPr/>
        </p:nvCxnSpPr>
        <p:spPr>
          <a:xfrm>
            <a:off x="2125574" y="3330209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6A23E2-D0BA-4A3F-A200-467D51D6FD9A}"/>
              </a:ext>
            </a:extLst>
          </p:cNvPr>
          <p:cNvSpPr txBox="1"/>
          <p:nvPr/>
        </p:nvSpPr>
        <p:spPr>
          <a:xfrm flipH="1">
            <a:off x="2331091" y="3330209"/>
            <a:ext cx="397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Academic Degree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3CA9D-0CB8-401F-AB4C-E3AB6D98D4AA}"/>
              </a:ext>
            </a:extLst>
          </p:cNvPr>
          <p:cNvSpPr/>
          <p:nvPr/>
        </p:nvSpPr>
        <p:spPr>
          <a:xfrm>
            <a:off x="127070" y="5117373"/>
            <a:ext cx="19807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C964F3-F327-4ABE-8C34-8027A0A21BFC}"/>
              </a:ext>
            </a:extLst>
          </p:cNvPr>
          <p:cNvCxnSpPr>
            <a:cxnSpLocks/>
          </p:cNvCxnSpPr>
          <p:nvPr/>
        </p:nvCxnSpPr>
        <p:spPr>
          <a:xfrm>
            <a:off x="2098792" y="494087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A72FCC-8EA9-4225-B645-401788F53DE4}"/>
              </a:ext>
            </a:extLst>
          </p:cNvPr>
          <p:cNvSpPr txBox="1"/>
          <p:nvPr/>
        </p:nvSpPr>
        <p:spPr>
          <a:xfrm flipH="1">
            <a:off x="2304309" y="4940874"/>
            <a:ext cx="397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Secondary Special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with family status </a:t>
            </a:r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CIVIL MARRIAGE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11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38DD-88E8-4307-A0B5-CEE941C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7" y="0"/>
            <a:ext cx="5097428" cy="918377"/>
          </a:xfrm>
        </p:spPr>
        <p:txBody>
          <a:bodyPr/>
          <a:lstStyle/>
          <a:p>
            <a:r>
              <a:rPr lang="en-IN" dirty="0"/>
              <a:t>ANNUITY VS OCCUPATION TYPE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69281C3-9162-46B8-8CFD-CCF4A0FEE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5730F0-2265-4F16-A846-EE26438C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3BB5AD7-6D05-490D-83B2-41E7644F5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AC1E5B-09CA-43F6-A9FD-263F39B73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140" y="1137214"/>
            <a:ext cx="6807247" cy="55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FFCDB6-B8AD-4DAD-9916-5F646DB04497}"/>
              </a:ext>
            </a:extLst>
          </p:cNvPr>
          <p:cNvSpPr/>
          <p:nvPr/>
        </p:nvSpPr>
        <p:spPr>
          <a:xfrm>
            <a:off x="0" y="1990583"/>
            <a:ext cx="172329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Annuity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88649C-E882-4244-A68B-DCC18EC56F69}"/>
              </a:ext>
            </a:extLst>
          </p:cNvPr>
          <p:cNvCxnSpPr>
            <a:cxnSpLocks/>
          </p:cNvCxnSpPr>
          <p:nvPr/>
        </p:nvCxnSpPr>
        <p:spPr>
          <a:xfrm>
            <a:off x="1989627" y="1990583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94462E-A39F-4A0D-93B7-9F0C18C9F48C}"/>
              </a:ext>
            </a:extLst>
          </p:cNvPr>
          <p:cNvSpPr txBox="1"/>
          <p:nvPr/>
        </p:nvSpPr>
        <p:spPr>
          <a:xfrm flipH="1">
            <a:off x="2195141" y="2110432"/>
            <a:ext cx="3692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</a:rPr>
              <a:t>Manager with Family Status</a:t>
            </a:r>
          </a:p>
          <a:p>
            <a:r>
              <a:rPr lang="en-IN" sz="16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sz="1600" b="1" dirty="0">
              <a:solidFill>
                <a:schemeClr val="accent3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C353B-C98D-4E0D-B07A-D937F280EFFB}"/>
              </a:ext>
            </a:extLst>
          </p:cNvPr>
          <p:cNvSpPr/>
          <p:nvPr/>
        </p:nvSpPr>
        <p:spPr>
          <a:xfrm>
            <a:off x="26782" y="3691936"/>
            <a:ext cx="17232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F2BA3F-372F-4677-9F70-47513E90095E}"/>
              </a:ext>
            </a:extLst>
          </p:cNvPr>
          <p:cNvCxnSpPr>
            <a:cxnSpLocks/>
          </p:cNvCxnSpPr>
          <p:nvPr/>
        </p:nvCxnSpPr>
        <p:spPr>
          <a:xfrm>
            <a:off x="1998504" y="3515437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4C60C1-2935-4F73-AD1C-9DD5FC12E674}"/>
              </a:ext>
            </a:extLst>
          </p:cNvPr>
          <p:cNvSpPr txBox="1"/>
          <p:nvPr/>
        </p:nvSpPr>
        <p:spPr>
          <a:xfrm flipH="1">
            <a:off x="2195141" y="3744713"/>
            <a:ext cx="345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HR Staff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SEPERATED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E6CA3-FCD0-430B-8519-A0AB988DFA73}"/>
              </a:ext>
            </a:extLst>
          </p:cNvPr>
          <p:cNvSpPr/>
          <p:nvPr/>
        </p:nvSpPr>
        <p:spPr>
          <a:xfrm>
            <a:off x="0" y="5302601"/>
            <a:ext cx="172329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87D03A-0C35-4FBE-B18A-917232670033}"/>
              </a:ext>
            </a:extLst>
          </p:cNvPr>
          <p:cNvCxnSpPr>
            <a:cxnSpLocks/>
          </p:cNvCxnSpPr>
          <p:nvPr/>
        </p:nvCxnSpPr>
        <p:spPr>
          <a:xfrm>
            <a:off x="1971722" y="512610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6054290-6129-46E9-88AA-8B3FD51CE728}"/>
              </a:ext>
            </a:extLst>
          </p:cNvPr>
          <p:cNvSpPr txBox="1"/>
          <p:nvPr/>
        </p:nvSpPr>
        <p:spPr>
          <a:xfrm flipH="1">
            <a:off x="2195141" y="5378994"/>
            <a:ext cx="3459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Sales Staff </a:t>
            </a:r>
            <a:r>
              <a:rPr lang="en-US" sz="1600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</a:t>
            </a:r>
            <a:r>
              <a:rPr lang="en-IN" sz="16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28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ABD52E-0F14-4148-ADD2-2B2E56E25C52}"/>
              </a:ext>
            </a:extLst>
          </p:cNvPr>
          <p:cNvSpPr txBox="1"/>
          <p:nvPr/>
        </p:nvSpPr>
        <p:spPr>
          <a:xfrm>
            <a:off x="2494625" y="205489"/>
            <a:ext cx="7368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cap="all" spc="4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DATA EXPLORATION : CLEANING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2311DB-1657-4B45-B1E7-58C2EEADC4BF}"/>
              </a:ext>
            </a:extLst>
          </p:cNvPr>
          <p:cNvSpPr/>
          <p:nvPr/>
        </p:nvSpPr>
        <p:spPr>
          <a:xfrm>
            <a:off x="1766655" y="981690"/>
            <a:ext cx="23969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8F6FD-27AC-4BF4-994D-B52F9CA0D332}"/>
              </a:ext>
            </a:extLst>
          </p:cNvPr>
          <p:cNvSpPr txBox="1"/>
          <p:nvPr/>
        </p:nvSpPr>
        <p:spPr>
          <a:xfrm>
            <a:off x="4236074" y="1267572"/>
            <a:ext cx="743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Removed the Columns having more than 45% of Null Values as we can Impute values in place of  null values.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407859-AA10-42B9-B725-80A8A092FFFC}"/>
              </a:ext>
            </a:extLst>
          </p:cNvPr>
          <p:cNvCxnSpPr>
            <a:cxnSpLocks/>
          </p:cNvCxnSpPr>
          <p:nvPr/>
        </p:nvCxnSpPr>
        <p:spPr>
          <a:xfrm>
            <a:off x="4085153" y="981690"/>
            <a:ext cx="0" cy="12339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7D7E285-01D0-49F0-94B6-A5DC9B231886}"/>
              </a:ext>
            </a:extLst>
          </p:cNvPr>
          <p:cNvSpPr/>
          <p:nvPr/>
        </p:nvSpPr>
        <p:spPr>
          <a:xfrm>
            <a:off x="2291071" y="3333484"/>
            <a:ext cx="179408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15%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EE7FE14-E60C-4A5B-BD4C-BF2101DF389A}"/>
              </a:ext>
            </a:extLst>
          </p:cNvPr>
          <p:cNvCxnSpPr>
            <a:cxnSpLocks/>
          </p:cNvCxnSpPr>
          <p:nvPr/>
        </p:nvCxnSpPr>
        <p:spPr>
          <a:xfrm>
            <a:off x="4163626" y="3454818"/>
            <a:ext cx="0" cy="12339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D3A39E-A01F-42D5-BEA3-4123E16C5665}"/>
              </a:ext>
            </a:extLst>
          </p:cNvPr>
          <p:cNvSpPr txBox="1"/>
          <p:nvPr/>
        </p:nvSpPr>
        <p:spPr>
          <a:xfrm>
            <a:off x="4476565" y="368150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For the columns containing less than 15% of null values we have imputed as per median or income condition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5D3D-0D00-47B1-A4C5-F4333DA1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884" y="0"/>
            <a:ext cx="5097428" cy="918377"/>
          </a:xfrm>
        </p:spPr>
        <p:txBody>
          <a:bodyPr/>
          <a:lstStyle/>
          <a:p>
            <a:r>
              <a:rPr lang="en-IN" dirty="0"/>
              <a:t>CREDIT VS OCCUPATION TYPE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E58E24-6498-4B5A-911A-1E5C6F69E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2FEE8D-844B-42A8-9284-54A79967F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97DD831-F57B-4342-A17C-969D93B1E8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A21805-0746-4B14-90D2-87B629C4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87262"/>
            <a:ext cx="6006387" cy="54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A3EE38-2101-4D13-BA54-0CBF6C7F29CD}"/>
              </a:ext>
            </a:extLst>
          </p:cNvPr>
          <p:cNvSpPr/>
          <p:nvPr/>
        </p:nvSpPr>
        <p:spPr>
          <a:xfrm>
            <a:off x="127070" y="1805355"/>
            <a:ext cx="198075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Credit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5CA95-EFE9-426E-87D7-F50A019D926E}"/>
              </a:ext>
            </a:extLst>
          </p:cNvPr>
          <p:cNvCxnSpPr>
            <a:cxnSpLocks/>
          </p:cNvCxnSpPr>
          <p:nvPr/>
        </p:nvCxnSpPr>
        <p:spPr>
          <a:xfrm>
            <a:off x="2116697" y="1805355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32B9C8-B81D-4F1C-8CA3-D4D916E2F7BC}"/>
              </a:ext>
            </a:extLst>
          </p:cNvPr>
          <p:cNvSpPr txBox="1"/>
          <p:nvPr/>
        </p:nvSpPr>
        <p:spPr>
          <a:xfrm flipH="1">
            <a:off x="2322214" y="1925204"/>
            <a:ext cx="424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Private Service Staff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477EAB-8987-42B6-A86C-72E65CF925D8}"/>
              </a:ext>
            </a:extLst>
          </p:cNvPr>
          <p:cNvSpPr/>
          <p:nvPr/>
        </p:nvSpPr>
        <p:spPr>
          <a:xfrm>
            <a:off x="153852" y="3506708"/>
            <a:ext cx="19807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742CA9-4E32-494A-BF80-9489C2067EF5}"/>
              </a:ext>
            </a:extLst>
          </p:cNvPr>
          <p:cNvCxnSpPr>
            <a:cxnSpLocks/>
          </p:cNvCxnSpPr>
          <p:nvPr/>
        </p:nvCxnSpPr>
        <p:spPr>
          <a:xfrm>
            <a:off x="2125574" y="3330209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433AA9-3C54-4EE5-900F-431917FA08EC}"/>
              </a:ext>
            </a:extLst>
          </p:cNvPr>
          <p:cNvSpPr txBox="1"/>
          <p:nvPr/>
        </p:nvSpPr>
        <p:spPr>
          <a:xfrm flipH="1">
            <a:off x="2331091" y="3330209"/>
            <a:ext cx="397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Low Skilled Labore with Family Status</a:t>
            </a:r>
          </a:p>
          <a:p>
            <a:r>
              <a:rPr lang="en-IN" b="1" dirty="0">
                <a:solidFill>
                  <a:srgbClr val="FF0000"/>
                </a:solidFill>
              </a:rPr>
              <a:t>WIDOW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20A3A-126E-46D8-843E-D519FDACAF44}"/>
              </a:ext>
            </a:extLst>
          </p:cNvPr>
          <p:cNvSpPr/>
          <p:nvPr/>
        </p:nvSpPr>
        <p:spPr>
          <a:xfrm>
            <a:off x="127070" y="5117373"/>
            <a:ext cx="19807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2B74B5-3C53-4ACA-BC45-91529B4F1727}"/>
              </a:ext>
            </a:extLst>
          </p:cNvPr>
          <p:cNvCxnSpPr>
            <a:cxnSpLocks/>
          </p:cNvCxnSpPr>
          <p:nvPr/>
        </p:nvCxnSpPr>
        <p:spPr>
          <a:xfrm>
            <a:off x="2098792" y="494087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9844B-5274-4A53-B4E3-6F93A04EB44B}"/>
              </a:ext>
            </a:extLst>
          </p:cNvPr>
          <p:cNvSpPr txBox="1"/>
          <p:nvPr/>
        </p:nvSpPr>
        <p:spPr>
          <a:xfrm flipH="1">
            <a:off x="2220715" y="5131140"/>
            <a:ext cx="397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Manager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124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89C4-1A68-4F66-A0E1-39307BBC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055" y="108369"/>
            <a:ext cx="5097428" cy="918377"/>
          </a:xfrm>
        </p:spPr>
        <p:txBody>
          <a:bodyPr/>
          <a:lstStyle/>
          <a:p>
            <a:r>
              <a:rPr lang="en-IN" dirty="0"/>
              <a:t>INCOME VS EDUCATION TYPE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BD3F0DF-FC16-4918-937E-8794F86CE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E88992-944F-4879-A37B-0C76564A5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6BF3A79-9254-4327-B425-582CA46F92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78ECBF-8CD5-4CA1-AF64-E46F32891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8" y="1461266"/>
            <a:ext cx="5634865" cy="51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50D79F9-3AD4-4BAA-86FD-AAB8D11D8202}"/>
              </a:ext>
            </a:extLst>
          </p:cNvPr>
          <p:cNvSpPr/>
          <p:nvPr/>
        </p:nvSpPr>
        <p:spPr>
          <a:xfrm>
            <a:off x="318567" y="2087586"/>
            <a:ext cx="171046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Income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BA981F-ECCF-4DC2-98DC-C821DC4CE40B}"/>
              </a:ext>
            </a:extLst>
          </p:cNvPr>
          <p:cNvCxnSpPr>
            <a:cxnSpLocks/>
          </p:cNvCxnSpPr>
          <p:nvPr/>
        </p:nvCxnSpPr>
        <p:spPr>
          <a:xfrm>
            <a:off x="2308194" y="2087586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772783-0C2B-4CC6-B597-8C41E70D3C8A}"/>
              </a:ext>
            </a:extLst>
          </p:cNvPr>
          <p:cNvSpPr txBox="1"/>
          <p:nvPr/>
        </p:nvSpPr>
        <p:spPr>
          <a:xfrm flipH="1">
            <a:off x="2513710" y="2207435"/>
            <a:ext cx="3664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Academic Degree with Family Status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r>
              <a:rPr lang="en-IN" b="1" dirty="0">
                <a:solidFill>
                  <a:schemeClr val="bg1"/>
                </a:solidFill>
              </a:rPr>
              <a:t> , </a:t>
            </a:r>
            <a:r>
              <a:rPr lang="en-I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CIVIL MARRIAGE </a:t>
            </a:r>
            <a:r>
              <a:rPr lang="en-IN" b="1" dirty="0">
                <a:solidFill>
                  <a:schemeClr val="bg1"/>
                </a:solidFill>
              </a:rPr>
              <a:t>and </a:t>
            </a:r>
            <a:r>
              <a:rPr lang="en-IN" b="1" dirty="0">
                <a:solidFill>
                  <a:schemeClr val="accent3"/>
                </a:solidFill>
              </a:rPr>
              <a:t>SEPERATED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4E2046-D401-49AE-BF8A-DF8275435B5A}"/>
              </a:ext>
            </a:extLst>
          </p:cNvPr>
          <p:cNvSpPr/>
          <p:nvPr/>
        </p:nvSpPr>
        <p:spPr>
          <a:xfrm>
            <a:off x="345349" y="3788939"/>
            <a:ext cx="17104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A15719-B8A6-4A1F-A0A7-DD20C50CE239}"/>
              </a:ext>
            </a:extLst>
          </p:cNvPr>
          <p:cNvCxnSpPr>
            <a:cxnSpLocks/>
          </p:cNvCxnSpPr>
          <p:nvPr/>
        </p:nvCxnSpPr>
        <p:spPr>
          <a:xfrm>
            <a:off x="2317071" y="3612440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9AB946-64E8-4C64-97AD-3FF51D40C513}"/>
              </a:ext>
            </a:extLst>
          </p:cNvPr>
          <p:cNvSpPr txBox="1"/>
          <p:nvPr/>
        </p:nvSpPr>
        <p:spPr>
          <a:xfrm flipH="1">
            <a:off x="2522588" y="3612440"/>
            <a:ext cx="343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L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ower secondary &amp; academic degree with family status </a:t>
            </a:r>
            <a:r>
              <a:rPr lang="en-US" b="1" i="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SINGLE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 and </a:t>
            </a:r>
            <a:r>
              <a:rPr lang="en-US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NOT MARRIED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0F4120-C249-40D7-9584-9CB31C6817EE}"/>
              </a:ext>
            </a:extLst>
          </p:cNvPr>
          <p:cNvSpPr/>
          <p:nvPr/>
        </p:nvSpPr>
        <p:spPr>
          <a:xfrm>
            <a:off x="318567" y="5399604"/>
            <a:ext cx="17104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2547CE-E9BE-44B5-A834-FD53B6601E2B}"/>
              </a:ext>
            </a:extLst>
          </p:cNvPr>
          <p:cNvCxnSpPr>
            <a:cxnSpLocks/>
          </p:cNvCxnSpPr>
          <p:nvPr/>
        </p:nvCxnSpPr>
        <p:spPr>
          <a:xfrm>
            <a:off x="2290289" y="5223105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674F7D-EA18-4F50-BC9C-CEDEAB07F631}"/>
              </a:ext>
            </a:extLst>
          </p:cNvPr>
          <p:cNvSpPr txBox="1"/>
          <p:nvPr/>
        </p:nvSpPr>
        <p:spPr>
          <a:xfrm flipH="1">
            <a:off x="2495806" y="5223105"/>
            <a:ext cx="343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Secondary Special 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Roboto" panose="02000000000000000000" pitchFamily="2" charset="0"/>
              </a:rPr>
              <a:t>with family status CIVIL </a:t>
            </a:r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MARRIED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50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4"/>
            <a:ext cx="6293084" cy="1724442"/>
          </a:xfrm>
        </p:spPr>
        <p:txBody>
          <a:bodyPr/>
          <a:lstStyle/>
          <a:p>
            <a:r>
              <a:rPr lang="en-IN" dirty="0"/>
              <a:t>WORKING WITH PREVIOUS APPLICATION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52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38DD-88E8-4307-A0B5-CEE941C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7" y="0"/>
            <a:ext cx="5097428" cy="918377"/>
          </a:xfrm>
        </p:spPr>
        <p:txBody>
          <a:bodyPr/>
          <a:lstStyle/>
          <a:p>
            <a:r>
              <a:rPr lang="en-IN" dirty="0"/>
              <a:t>Contract type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69281C3-9162-46B8-8CFD-CCF4A0FEE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5730F0-2265-4F16-A846-EE26438C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3BB5AD7-6D05-490D-83B2-41E7644F5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E1CE57-ABE5-4171-9B6C-A055C381E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6" y="1995311"/>
            <a:ext cx="38862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120B9-2CDB-4347-8A8E-18B799F79AD5}"/>
              </a:ext>
            </a:extLst>
          </p:cNvPr>
          <p:cNvSpPr txBox="1"/>
          <p:nvPr/>
        </p:nvSpPr>
        <p:spPr>
          <a:xfrm>
            <a:off x="4816506" y="957865"/>
            <a:ext cx="3635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FF0000"/>
                </a:solidFill>
              </a:rPr>
              <a:t>58.7%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BB5C3-889C-469C-BA7C-00ABA6FE5AEA}"/>
              </a:ext>
            </a:extLst>
          </p:cNvPr>
          <p:cNvCxnSpPr>
            <a:cxnSpLocks/>
          </p:cNvCxnSpPr>
          <p:nvPr/>
        </p:nvCxnSpPr>
        <p:spPr>
          <a:xfrm>
            <a:off x="7927759" y="115098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A0C9DC-D95D-4BCC-82DA-A009C3240C5D}"/>
              </a:ext>
            </a:extLst>
          </p:cNvPr>
          <p:cNvSpPr txBox="1"/>
          <p:nvPr/>
        </p:nvSpPr>
        <p:spPr>
          <a:xfrm>
            <a:off x="8060925" y="1267572"/>
            <a:ext cx="271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Loans Applications were Rejected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4285B-C87B-4799-BF25-4F69CAB95E77}"/>
              </a:ext>
            </a:extLst>
          </p:cNvPr>
          <p:cNvSpPr txBox="1"/>
          <p:nvPr/>
        </p:nvSpPr>
        <p:spPr>
          <a:xfrm>
            <a:off x="4967918" y="5176860"/>
            <a:ext cx="3635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00B050"/>
                </a:solidFill>
              </a:rPr>
              <a:t>38.7%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F9A31D-9194-4FD2-81CE-A743CF515447}"/>
              </a:ext>
            </a:extLst>
          </p:cNvPr>
          <p:cNvCxnSpPr>
            <a:cxnSpLocks/>
          </p:cNvCxnSpPr>
          <p:nvPr/>
        </p:nvCxnSpPr>
        <p:spPr>
          <a:xfrm>
            <a:off x="8079171" y="5369979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B3BDAA-02E3-4773-8679-4E035212B283}"/>
              </a:ext>
            </a:extLst>
          </p:cNvPr>
          <p:cNvSpPr txBox="1"/>
          <p:nvPr/>
        </p:nvSpPr>
        <p:spPr>
          <a:xfrm>
            <a:off x="8212337" y="5486567"/>
            <a:ext cx="2716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Loans Applications were Approved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19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38DD-88E8-4307-A0B5-CEE941C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7" y="0"/>
            <a:ext cx="5097428" cy="918377"/>
          </a:xfrm>
        </p:spPr>
        <p:txBody>
          <a:bodyPr/>
          <a:lstStyle/>
          <a:p>
            <a:r>
              <a:rPr lang="en-IN" dirty="0"/>
              <a:t>CLIENT TYPE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69281C3-9162-46B8-8CFD-CCF4A0FEE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5730F0-2265-4F16-A846-EE26438C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3BB5AD7-6D05-490D-83B2-41E7644F5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8B3751-4DCB-48F5-8DF1-86DC1FF7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42" y="2769047"/>
            <a:ext cx="38004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4D528-27B4-4310-BBA0-98CD9C267C55}"/>
              </a:ext>
            </a:extLst>
          </p:cNvPr>
          <p:cNvSpPr txBox="1"/>
          <p:nvPr/>
        </p:nvSpPr>
        <p:spPr>
          <a:xfrm>
            <a:off x="4912826" y="2252713"/>
            <a:ext cx="3635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00B050"/>
                </a:solidFill>
              </a:rPr>
              <a:t>81.1%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27CE56-49ED-434A-AF93-3707B6CB188E}"/>
              </a:ext>
            </a:extLst>
          </p:cNvPr>
          <p:cNvCxnSpPr>
            <a:cxnSpLocks/>
          </p:cNvCxnSpPr>
          <p:nvPr/>
        </p:nvCxnSpPr>
        <p:spPr>
          <a:xfrm>
            <a:off x="8024079" y="2445832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67ED50-C659-4683-867E-F5F353D337C4}"/>
              </a:ext>
            </a:extLst>
          </p:cNvPr>
          <p:cNvSpPr txBox="1"/>
          <p:nvPr/>
        </p:nvSpPr>
        <p:spPr>
          <a:xfrm>
            <a:off x="8157245" y="2562420"/>
            <a:ext cx="2716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Most of the Loan Applicants are REPEATERS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20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38DD-88E8-4307-A0B5-CEE941C7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827" y="0"/>
            <a:ext cx="5097428" cy="918377"/>
          </a:xfrm>
        </p:spPr>
        <p:txBody>
          <a:bodyPr/>
          <a:lstStyle/>
          <a:p>
            <a:r>
              <a:rPr lang="en-IN" dirty="0"/>
              <a:t>Code Reject Reason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69281C3-9162-46B8-8CFD-CCF4A0FEE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85730F0-2265-4F16-A846-EE26438C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3BB5AD7-6D05-490D-83B2-41E7644F5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7CB5DA-C20F-45E0-855E-CEA30023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308" y="1031204"/>
            <a:ext cx="6477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9B1DA-A8F5-42CC-B84E-82BE7D4E93B7}"/>
              </a:ext>
            </a:extLst>
          </p:cNvPr>
          <p:cNvSpPr txBox="1"/>
          <p:nvPr/>
        </p:nvSpPr>
        <p:spPr>
          <a:xfrm>
            <a:off x="466448" y="5298404"/>
            <a:ext cx="3635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FF0000"/>
                </a:solidFill>
              </a:rPr>
              <a:t>40%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53AF8D-20A0-44F7-93C0-E91AF937243A}"/>
              </a:ext>
            </a:extLst>
          </p:cNvPr>
          <p:cNvCxnSpPr>
            <a:cxnSpLocks/>
          </p:cNvCxnSpPr>
          <p:nvPr/>
        </p:nvCxnSpPr>
        <p:spPr>
          <a:xfrm>
            <a:off x="2894121" y="544016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B3D5CA-DE5A-4DE2-9DEC-F41D6435854B}"/>
              </a:ext>
            </a:extLst>
          </p:cNvPr>
          <p:cNvSpPr txBox="1"/>
          <p:nvPr/>
        </p:nvSpPr>
        <p:spPr>
          <a:xfrm>
            <a:off x="3089431" y="5667735"/>
            <a:ext cx="2716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Loans Applications rejected was not applicable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77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44AC1-6B8D-484B-8BE8-866FFAEB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603" y="205489"/>
            <a:ext cx="5097428" cy="918377"/>
          </a:xfrm>
        </p:spPr>
        <p:txBody>
          <a:bodyPr/>
          <a:lstStyle/>
          <a:p>
            <a:r>
              <a:rPr lang="en-IN" dirty="0"/>
              <a:t>CONTRACT STATUS DISTRIBUTION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0D0BEF-8264-4F97-9E5C-966B773CE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EF33425-DB6A-41FE-BBFE-BC820AFA3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1A2A27-B30F-4B5D-8F38-558452A6AF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10A5526-93A4-476E-BB2F-A42F4C522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6" y="259095"/>
            <a:ext cx="4571414" cy="633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D4DEC9-30CB-41E8-9339-BBF21DF5300A}"/>
              </a:ext>
            </a:extLst>
          </p:cNvPr>
          <p:cNvSpPr txBox="1"/>
          <p:nvPr/>
        </p:nvSpPr>
        <p:spPr>
          <a:xfrm>
            <a:off x="4831672" y="1939744"/>
            <a:ext cx="60945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highest loans are refused for repairs loan purpose.</a:t>
            </a:r>
          </a:p>
          <a:p>
            <a:pPr marL="342900" indent="-342900">
              <a:buFont typeface="+mj-lt"/>
              <a:buAutoNum type="arabicPeriod"/>
            </a:pPr>
            <a:endParaRPr lang="en-US" sz="2000" b="1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Number of loan approved is more than number of loan refused for everyday expenses.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3969C27E-FD62-4ACF-ACC9-5D9A12B8EEED}"/>
              </a:ext>
            </a:extLst>
          </p:cNvPr>
          <p:cNvSpPr/>
          <p:nvPr/>
        </p:nvSpPr>
        <p:spPr>
          <a:xfrm>
            <a:off x="5376908" y="4173984"/>
            <a:ext cx="1438183" cy="156247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30052D2A-6033-4061-854A-171C9FB5D592}"/>
              </a:ext>
            </a:extLst>
          </p:cNvPr>
          <p:cNvSpPr/>
          <p:nvPr/>
        </p:nvSpPr>
        <p:spPr>
          <a:xfrm rot="10800000">
            <a:off x="8378300" y="4262761"/>
            <a:ext cx="1438183" cy="156247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C392F-7BEE-49B9-BCB3-4CCC4D207024}"/>
              </a:ext>
            </a:extLst>
          </p:cNvPr>
          <p:cNvSpPr txBox="1"/>
          <p:nvPr/>
        </p:nvSpPr>
        <p:spPr>
          <a:xfrm flipH="1">
            <a:off x="5624601" y="5825232"/>
            <a:ext cx="11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Rejected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55F303-F6A2-45F3-86AC-6D576D67834B}"/>
              </a:ext>
            </a:extLst>
          </p:cNvPr>
          <p:cNvSpPr txBox="1"/>
          <p:nvPr/>
        </p:nvSpPr>
        <p:spPr>
          <a:xfrm>
            <a:off x="8491612" y="5825232"/>
            <a:ext cx="156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Approved</a:t>
            </a:r>
          </a:p>
        </p:txBody>
      </p:sp>
    </p:spTree>
    <p:extLst>
      <p:ext uri="{BB962C8B-B14F-4D97-AF65-F5344CB8AC3E}">
        <p14:creationId xmlns:p14="http://schemas.microsoft.com/office/powerpoint/2010/main" val="1560176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286C-A0AD-474E-AD1F-04B823E9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012" y="117247"/>
            <a:ext cx="5097428" cy="918377"/>
          </a:xfrm>
        </p:spPr>
        <p:txBody>
          <a:bodyPr/>
          <a:lstStyle/>
          <a:p>
            <a:r>
              <a:rPr lang="en-IN" dirty="0"/>
              <a:t>LOAN PURPOSE vs Target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140DF19-53ED-492B-8C81-9F63EADBB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19B393A-6231-46C5-A205-15DF6F5DF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BF26CA4-9826-4C86-8D12-867F1B7DEA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E1EF074-7B87-4F98-985C-E9AC06F1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0" y="117246"/>
            <a:ext cx="5341575" cy="65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545244BE-31B7-4DE7-9D1D-C47D26660169}"/>
              </a:ext>
            </a:extLst>
          </p:cNvPr>
          <p:cNvSpPr/>
          <p:nvPr/>
        </p:nvSpPr>
        <p:spPr>
          <a:xfrm rot="10800000">
            <a:off x="7625651" y="4596816"/>
            <a:ext cx="1438183" cy="156247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1547D45B-1E2F-4BAF-98B5-F909971268A2}"/>
              </a:ext>
            </a:extLst>
          </p:cNvPr>
          <p:cNvSpPr/>
          <p:nvPr/>
        </p:nvSpPr>
        <p:spPr>
          <a:xfrm>
            <a:off x="5894069" y="4574810"/>
            <a:ext cx="1438183" cy="156247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DEE2C-2142-46D9-943A-F6C50E867588}"/>
              </a:ext>
            </a:extLst>
          </p:cNvPr>
          <p:cNvSpPr txBox="1"/>
          <p:nvPr/>
        </p:nvSpPr>
        <p:spPr>
          <a:xfrm flipH="1">
            <a:off x="6240325" y="6211984"/>
            <a:ext cx="11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139A9-A66A-4073-9379-9588F7D7DFE5}"/>
              </a:ext>
            </a:extLst>
          </p:cNvPr>
          <p:cNvSpPr txBox="1"/>
          <p:nvPr/>
        </p:nvSpPr>
        <p:spPr>
          <a:xfrm>
            <a:off x="8304527" y="6211984"/>
            <a:ext cx="156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165F10-CDBB-4154-BD03-E16F28D2BE19}"/>
              </a:ext>
            </a:extLst>
          </p:cNvPr>
          <p:cNvSpPr txBox="1"/>
          <p:nvPr/>
        </p:nvSpPr>
        <p:spPr>
          <a:xfrm>
            <a:off x="6169139" y="1318459"/>
            <a:ext cx="44854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HIGHEST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count of applicants who facing difficulties for loan taken for 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REPAIRS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purpose among all loan purposes.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22CCBF-ECB4-43B5-8E83-7C0B07BCC69A}"/>
              </a:ext>
            </a:extLst>
          </p:cNvPr>
          <p:cNvSpPr txBox="1"/>
          <p:nvPr/>
        </p:nvSpPr>
        <p:spPr>
          <a:xfrm>
            <a:off x="6169139" y="2722030"/>
            <a:ext cx="3926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b="1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LOWEST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count of applicants who facing difficulties for loan taken for 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HOBBY, REFUSAL TO NAME and MONEY FOR 3</a:t>
            </a:r>
            <a:r>
              <a:rPr lang="en-US" b="1" i="0" baseline="300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rd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PERSON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92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D13-A58D-4D1F-AFC3-ACEE9317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746" y="0"/>
            <a:ext cx="5097428" cy="918377"/>
          </a:xfrm>
        </p:spPr>
        <p:txBody>
          <a:bodyPr/>
          <a:lstStyle/>
          <a:p>
            <a:r>
              <a:rPr lang="en-IN" dirty="0"/>
              <a:t>CREDIT VS LOAN PURPOSE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ADC3F9-C793-46D2-8F92-B6306A702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2CEFD2-6C3D-42C1-AFF8-DBDC6FFE5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15A8A51-E021-4751-87B8-BA6DB051AE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98495E-EE1F-40AA-8228-D9BC1F72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547" y="1269507"/>
            <a:ext cx="6100840" cy="544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BE0798-67B6-4718-A967-A88411A2B225}"/>
              </a:ext>
            </a:extLst>
          </p:cNvPr>
          <p:cNvSpPr/>
          <p:nvPr/>
        </p:nvSpPr>
        <p:spPr>
          <a:xfrm>
            <a:off x="83061" y="1898770"/>
            <a:ext cx="183143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Highest  Credit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252164-0368-475B-BFC4-C7CC475DB58D}"/>
              </a:ext>
            </a:extLst>
          </p:cNvPr>
          <p:cNvCxnSpPr>
            <a:cxnSpLocks/>
          </p:cNvCxnSpPr>
          <p:nvPr/>
        </p:nvCxnSpPr>
        <p:spPr>
          <a:xfrm>
            <a:off x="2072688" y="1898770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092DED-AA64-4BEE-98EF-E042D9CE7AC3}"/>
              </a:ext>
            </a:extLst>
          </p:cNvPr>
          <p:cNvSpPr txBox="1"/>
          <p:nvPr/>
        </p:nvSpPr>
        <p:spPr>
          <a:xfrm flipH="1">
            <a:off x="2278205" y="2018619"/>
            <a:ext cx="3924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Buying </a:t>
            </a:r>
            <a:r>
              <a:rPr lang="en-IN" b="1" dirty="0" err="1">
                <a:solidFill>
                  <a:schemeClr val="bg1"/>
                </a:solidFill>
              </a:rPr>
              <a:t>Home,Buying</a:t>
            </a:r>
            <a:r>
              <a:rPr lang="en-IN" b="1" dirty="0">
                <a:solidFill>
                  <a:schemeClr val="bg1"/>
                </a:solidFill>
              </a:rPr>
              <a:t> Land and Building Home with Income Type</a:t>
            </a:r>
          </a:p>
          <a:p>
            <a:r>
              <a:rPr lang="en-IN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COMMERCIAL ASSOCIATE</a:t>
            </a:r>
            <a:endParaRPr lang="en-IN" b="1" dirty="0">
              <a:solidFill>
                <a:schemeClr val="accent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FFB9E-BA3C-4F68-8E14-A1A9CDEA446E}"/>
              </a:ext>
            </a:extLst>
          </p:cNvPr>
          <p:cNvSpPr/>
          <p:nvPr/>
        </p:nvSpPr>
        <p:spPr>
          <a:xfrm>
            <a:off x="109843" y="3600123"/>
            <a:ext cx="18314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E4D1D3-73F7-4D33-B74A-A19572B5FB50}"/>
              </a:ext>
            </a:extLst>
          </p:cNvPr>
          <p:cNvCxnSpPr>
            <a:cxnSpLocks/>
          </p:cNvCxnSpPr>
          <p:nvPr/>
        </p:nvCxnSpPr>
        <p:spPr>
          <a:xfrm>
            <a:off x="2081565" y="3423624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3E952B7-A2E2-4D05-8A7D-86AE3A1B6AB2}"/>
              </a:ext>
            </a:extLst>
          </p:cNvPr>
          <p:cNvSpPr txBox="1"/>
          <p:nvPr/>
        </p:nvSpPr>
        <p:spPr>
          <a:xfrm flipH="1">
            <a:off x="2287082" y="3592886"/>
            <a:ext cx="3677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Buying Home, with Income Type</a:t>
            </a:r>
          </a:p>
          <a:p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STATE SERVANT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004DF-D972-482C-B956-88844CF666F7}"/>
              </a:ext>
            </a:extLst>
          </p:cNvPr>
          <p:cNvSpPr/>
          <p:nvPr/>
        </p:nvSpPr>
        <p:spPr>
          <a:xfrm>
            <a:off x="83061" y="5210788"/>
            <a:ext cx="18314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5FF8D4-285F-401E-B08C-94AAAF848BD0}"/>
              </a:ext>
            </a:extLst>
          </p:cNvPr>
          <p:cNvCxnSpPr>
            <a:cxnSpLocks/>
          </p:cNvCxnSpPr>
          <p:nvPr/>
        </p:nvCxnSpPr>
        <p:spPr>
          <a:xfrm>
            <a:off x="2054783" y="5034289"/>
            <a:ext cx="0" cy="1163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1EB4FA8-0860-4768-8822-FFA4BE0E2874}"/>
              </a:ext>
            </a:extLst>
          </p:cNvPr>
          <p:cNvSpPr txBox="1"/>
          <p:nvPr/>
        </p:nvSpPr>
        <p:spPr>
          <a:xfrm flipH="1">
            <a:off x="2260300" y="5034289"/>
            <a:ext cx="3677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Majorities of purposes having outliers .</a:t>
            </a:r>
          </a:p>
          <a:p>
            <a:r>
              <a:rPr lang="en-IN" b="1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Others,Purchase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</a:rPr>
              <a:t> of Electronic Equipment and Urgent Needs</a:t>
            </a:r>
            <a:endParaRPr lang="en-I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38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74BB-B7CA-4C5E-AF9F-3680873E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566" y="0"/>
            <a:ext cx="5097428" cy="918377"/>
          </a:xfrm>
        </p:spPr>
        <p:txBody>
          <a:bodyPr/>
          <a:lstStyle/>
          <a:p>
            <a:r>
              <a:rPr lang="en-IN" dirty="0"/>
              <a:t>CREDIT AMOUNT VS HOUSING TYPE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F5AE7EB-952D-4D47-8CCE-B5F27FE8F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606E6C2-F840-475B-99B8-A84C38528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79F239F-2FA1-4D91-AD8C-4386EBD773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F236FC-5016-4227-9CF7-12C03D49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0" y="976544"/>
            <a:ext cx="6315640" cy="568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8673357D-07B1-45C0-80C7-286F4AAD5C58}"/>
              </a:ext>
            </a:extLst>
          </p:cNvPr>
          <p:cNvSpPr/>
          <p:nvPr/>
        </p:nvSpPr>
        <p:spPr>
          <a:xfrm rot="10800000">
            <a:off x="8332201" y="4596816"/>
            <a:ext cx="1438183" cy="1562470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F66A7D7-CA64-4102-8937-4503C36E10F5}"/>
              </a:ext>
            </a:extLst>
          </p:cNvPr>
          <p:cNvSpPr/>
          <p:nvPr/>
        </p:nvSpPr>
        <p:spPr>
          <a:xfrm>
            <a:off x="6600619" y="4574810"/>
            <a:ext cx="1438183" cy="156247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9423DE-F43A-40AE-9F64-25BE41E9BEDA}"/>
              </a:ext>
            </a:extLst>
          </p:cNvPr>
          <p:cNvSpPr txBox="1"/>
          <p:nvPr/>
        </p:nvSpPr>
        <p:spPr>
          <a:xfrm flipH="1">
            <a:off x="6946875" y="6211984"/>
            <a:ext cx="11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634208-9D7D-461B-BFA5-00ABECE98556}"/>
              </a:ext>
            </a:extLst>
          </p:cNvPr>
          <p:cNvSpPr txBox="1"/>
          <p:nvPr/>
        </p:nvSpPr>
        <p:spPr>
          <a:xfrm>
            <a:off x="9011077" y="6211984"/>
            <a:ext cx="156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D4318F-02D1-45ED-B4E2-60FFC5A613B3}"/>
              </a:ext>
            </a:extLst>
          </p:cNvPr>
          <p:cNvSpPr txBox="1"/>
          <p:nvPr/>
        </p:nvSpPr>
        <p:spPr>
          <a:xfrm>
            <a:off x="6875689" y="1318459"/>
            <a:ext cx="44854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HIGHEST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count of applicants who facing difficulties for loan taken for 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CORPORATIVE APARTMENTS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BB07E8-15E8-4559-9C20-EC4A92B6D418}"/>
              </a:ext>
            </a:extLst>
          </p:cNvPr>
          <p:cNvSpPr txBox="1"/>
          <p:nvPr/>
        </p:nvSpPr>
        <p:spPr>
          <a:xfrm>
            <a:off x="6875689" y="2722030"/>
            <a:ext cx="39266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b="1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LOWEST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count of applicants who facing difficulties for loan taken for 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RENTED APARTMENT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4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412" y="2598983"/>
            <a:ext cx="6293084" cy="3082725"/>
          </a:xfrm>
        </p:spPr>
        <p:txBody>
          <a:bodyPr/>
          <a:lstStyle/>
          <a:p>
            <a:r>
              <a:rPr lang="en-IN" dirty="0"/>
              <a:t>OUTLIERS FOR CURRENT APPLICATION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7208" y="1752213"/>
            <a:ext cx="4856479" cy="43645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Banks should focus more on contract type ‘Student’ ,’pensioner’ and ‘Businessman’ with housing ‘type other than ‘Co-op apartment’ for successful payments.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Banks should focus less on income type ‘Working’ as they are having most number of unsuccessful payments.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Also with loan purpose ‘Repair’ is having higher number of unsuccessful payments on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Get as much as clients from housing type ‘With parents’ as they are having least number of unsuccessful payments.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45" y="205489"/>
            <a:ext cx="9195133" cy="579245"/>
          </a:xfrm>
        </p:spPr>
        <p:txBody>
          <a:bodyPr/>
          <a:lstStyle/>
          <a:p>
            <a:r>
              <a:rPr lang="en-US" dirty="0"/>
              <a:t>AMT_INCOME_TOTAL(Total INCOME)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927330-5FC6-4F20-BE54-AC78F611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145" y="876247"/>
            <a:ext cx="6664170" cy="286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2912A477-1366-462A-84AC-C3AEC8AF8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0630" y="4199112"/>
            <a:ext cx="2806280" cy="365125"/>
          </a:xfrm>
        </p:spPr>
        <p:txBody>
          <a:bodyPr/>
          <a:lstStyle/>
          <a:p>
            <a:r>
              <a:rPr lang="en-IN" dirty="0"/>
              <a:t>Maximum Income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E4C8BF0D-B5C1-4631-8C98-FC5CC9278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0630" y="4547285"/>
            <a:ext cx="2806280" cy="1148945"/>
          </a:xfrm>
        </p:spPr>
        <p:txBody>
          <a:bodyPr/>
          <a:lstStyle/>
          <a:p>
            <a:r>
              <a:rPr lang="en-IN" sz="3200" b="1" dirty="0"/>
              <a:t>1 Lakh – 3 Lakh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8BC1D89B-B8B6-4A78-862F-F4A4E2D59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39639" y="4182160"/>
            <a:ext cx="2806280" cy="365125"/>
          </a:xfrm>
        </p:spPr>
        <p:txBody>
          <a:bodyPr/>
          <a:lstStyle/>
          <a:p>
            <a:r>
              <a:rPr lang="en-IN" dirty="0"/>
              <a:t>Outlier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B030560C-A050-4CDE-BCEB-14EEA9D241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9639" y="4530333"/>
            <a:ext cx="2806280" cy="1148945"/>
          </a:xfrm>
        </p:spPr>
        <p:txBody>
          <a:bodyPr/>
          <a:lstStyle/>
          <a:p>
            <a:r>
              <a:rPr lang="en-IN" sz="3200" b="1" dirty="0"/>
              <a:t>11 Cr</a:t>
            </a: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C640-C242-425D-AA58-5BEF2622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34" y="205489"/>
            <a:ext cx="5424988" cy="579245"/>
          </a:xfrm>
        </p:spPr>
        <p:txBody>
          <a:bodyPr/>
          <a:lstStyle/>
          <a:p>
            <a:r>
              <a:rPr lang="en-IN" dirty="0"/>
              <a:t>AMT_CREDIT (CREDIT)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5D53E-157A-4426-A1F2-3B5FDE0B9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3851" y="4394421"/>
            <a:ext cx="2806280" cy="365125"/>
          </a:xfrm>
        </p:spPr>
        <p:txBody>
          <a:bodyPr/>
          <a:lstStyle/>
          <a:p>
            <a:r>
              <a:rPr lang="en-IN" dirty="0"/>
              <a:t>MAX CREDIT LOAN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6FEC9-D092-4C5A-9CF3-12C867044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851" y="4742594"/>
            <a:ext cx="2806280" cy="1148945"/>
          </a:xfrm>
        </p:spPr>
        <p:txBody>
          <a:bodyPr/>
          <a:lstStyle/>
          <a:p>
            <a:r>
              <a:rPr lang="en-IN" sz="3600" b="1" dirty="0"/>
              <a:t>17 Lakhs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84BC0-0AD2-48FE-A72D-4B0C9192F5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2860" y="4377469"/>
            <a:ext cx="2806280" cy="365125"/>
          </a:xfrm>
        </p:spPr>
        <p:txBody>
          <a:bodyPr/>
          <a:lstStyle/>
          <a:p>
            <a:r>
              <a:rPr lang="en-IN" dirty="0"/>
              <a:t>OUTLIERS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C49909-DDD3-4BBE-96F9-EC8A6A0EA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2860" y="4725642"/>
            <a:ext cx="2806280" cy="1148945"/>
          </a:xfrm>
        </p:spPr>
        <p:txBody>
          <a:bodyPr/>
          <a:lstStyle/>
          <a:p>
            <a:r>
              <a:rPr lang="en-IN" sz="3200" b="1" dirty="0"/>
              <a:t>37 Lakhs – 40 Lakhs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6B2D09-769B-489F-AFF7-2DEDB61C65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1869" y="4377469"/>
            <a:ext cx="2692240" cy="365125"/>
          </a:xfrm>
        </p:spPr>
        <p:txBody>
          <a:bodyPr/>
          <a:lstStyle/>
          <a:p>
            <a:r>
              <a:rPr lang="en-IN" dirty="0"/>
              <a:t>Median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4F2C-990D-455C-BEFC-26638DA565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869" y="4725642"/>
            <a:ext cx="2692240" cy="1148945"/>
          </a:xfrm>
        </p:spPr>
        <p:txBody>
          <a:bodyPr/>
          <a:lstStyle/>
          <a:p>
            <a:r>
              <a:rPr lang="en-IN" sz="4000" b="1" dirty="0"/>
              <a:t>5 Lakhs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10274A-DA79-4595-B012-6BF85701A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BCF797-2646-42C1-A7CF-1591390DB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367B641-9A0D-4488-AF17-21D6C0307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8FBF5FA-780A-44E2-82D7-7F99BB0EB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91" y="749079"/>
            <a:ext cx="8467725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956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8FDC-1286-4957-915D-04387094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97" y="112336"/>
            <a:ext cx="5424988" cy="579245"/>
          </a:xfrm>
        </p:spPr>
        <p:txBody>
          <a:bodyPr/>
          <a:lstStyle/>
          <a:p>
            <a:r>
              <a:rPr lang="en-IN" dirty="0"/>
              <a:t>AMT_ANNUITY (CREDIT)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2720A6-EDE2-4977-BE60-6C6753921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9F61B6-A420-432E-A8A2-4A38260B9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8FBD82C-9666-422C-99C4-5DD9A34ACA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9CEE87-A87D-4552-B85E-B6CF2BEA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975786"/>
            <a:ext cx="8677275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3F83E4-7BEC-4367-9EB0-17A8226D82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3851" y="4722895"/>
            <a:ext cx="2806280" cy="365125"/>
          </a:xfrm>
        </p:spPr>
        <p:txBody>
          <a:bodyPr/>
          <a:lstStyle/>
          <a:p>
            <a:r>
              <a:rPr lang="en-IN" dirty="0"/>
              <a:t>MAX ANNUITY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1F8B60-8033-45C4-9C2B-FA83E3DBD6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851" y="5071068"/>
            <a:ext cx="2806280" cy="1148945"/>
          </a:xfrm>
        </p:spPr>
        <p:txBody>
          <a:bodyPr/>
          <a:lstStyle/>
          <a:p>
            <a:r>
              <a:rPr lang="en-IN" sz="3600" b="1" dirty="0"/>
              <a:t>60K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67253D3-36F6-4658-B3FB-C4D110D0FE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2860" y="4705943"/>
            <a:ext cx="2806280" cy="365125"/>
          </a:xfrm>
        </p:spPr>
        <p:txBody>
          <a:bodyPr/>
          <a:lstStyle/>
          <a:p>
            <a:r>
              <a:rPr lang="en-IN" dirty="0"/>
              <a:t>OUTLIERS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6025343-9F96-464A-8C89-DA7D92C765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2860" y="5054116"/>
            <a:ext cx="2806280" cy="1148945"/>
          </a:xfrm>
        </p:spPr>
        <p:txBody>
          <a:bodyPr/>
          <a:lstStyle/>
          <a:p>
            <a:r>
              <a:rPr lang="en-IN" sz="3200" b="1" dirty="0"/>
              <a:t>2.5 Lakhs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26F739C-4292-4EA2-9C3C-66CF039A65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1869" y="4705943"/>
            <a:ext cx="2692240" cy="365125"/>
          </a:xfrm>
        </p:spPr>
        <p:txBody>
          <a:bodyPr/>
          <a:lstStyle/>
          <a:p>
            <a:r>
              <a:rPr lang="en-IN" dirty="0"/>
              <a:t>Median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112046A0-7E8F-4827-B673-8CB88840A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869" y="5054116"/>
            <a:ext cx="2692240" cy="1148945"/>
          </a:xfrm>
        </p:spPr>
        <p:txBody>
          <a:bodyPr/>
          <a:lstStyle/>
          <a:p>
            <a:r>
              <a:rPr lang="en-IN" sz="4000" b="1" dirty="0"/>
              <a:t>25K</a:t>
            </a:r>
          </a:p>
        </p:txBody>
      </p:sp>
    </p:spTree>
    <p:extLst>
      <p:ext uri="{BB962C8B-B14F-4D97-AF65-F5344CB8AC3E}">
        <p14:creationId xmlns:p14="http://schemas.microsoft.com/office/powerpoint/2010/main" val="188242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BA25-DAA0-4511-89B9-BA2E96D9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316522"/>
            <a:ext cx="5424988" cy="579245"/>
          </a:xfrm>
        </p:spPr>
        <p:txBody>
          <a:bodyPr/>
          <a:lstStyle/>
          <a:p>
            <a:r>
              <a:rPr lang="en-IN" dirty="0"/>
              <a:t>AMT_GOODS_PRICE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0675C8-CBE0-46DC-986B-672D8797D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135E8B-D8C7-4D12-8ED8-D6A3EC9B1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B2CDD2F-8028-4EE0-B623-857C0D715F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BE44A-B02D-4F60-8FA7-A19422815A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7394" y="4751108"/>
            <a:ext cx="2806280" cy="365125"/>
          </a:xfrm>
        </p:spPr>
        <p:txBody>
          <a:bodyPr/>
          <a:lstStyle/>
          <a:p>
            <a:r>
              <a:rPr lang="en-IN" dirty="0"/>
              <a:t>MAX CREDIT LOAN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789A10-5B8A-4D39-B764-890056F22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8341" y="5079945"/>
            <a:ext cx="2806280" cy="1148945"/>
          </a:xfrm>
        </p:spPr>
        <p:txBody>
          <a:bodyPr/>
          <a:lstStyle/>
          <a:p>
            <a:r>
              <a:rPr lang="en-IN" sz="3600" b="1" dirty="0"/>
              <a:t>14 Lakhs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5CDB138-2F76-4FCA-BCCB-310A83CE8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57350" y="4714820"/>
            <a:ext cx="2806280" cy="365125"/>
          </a:xfrm>
        </p:spPr>
        <p:txBody>
          <a:bodyPr/>
          <a:lstStyle/>
          <a:p>
            <a:r>
              <a:rPr lang="en-IN" dirty="0"/>
              <a:t>OUTLIERS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645C3AE-AD7A-4A58-A85D-2B64B2E3CB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7350" y="5062993"/>
            <a:ext cx="2806280" cy="1148945"/>
          </a:xfrm>
        </p:spPr>
        <p:txBody>
          <a:bodyPr/>
          <a:lstStyle/>
          <a:p>
            <a:r>
              <a:rPr lang="en-IN" sz="3200" b="1" dirty="0"/>
              <a:t>40 Lakhs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728B554-3C12-4B82-960A-19748D5304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6359" y="4714820"/>
            <a:ext cx="2692240" cy="365125"/>
          </a:xfrm>
        </p:spPr>
        <p:txBody>
          <a:bodyPr/>
          <a:lstStyle/>
          <a:p>
            <a:r>
              <a:rPr lang="en-IN" dirty="0"/>
              <a:t>Median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773C243-DA01-4802-94A6-F9B383F5EE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6359" y="5062993"/>
            <a:ext cx="2692240" cy="1148945"/>
          </a:xfrm>
        </p:spPr>
        <p:txBody>
          <a:bodyPr/>
          <a:lstStyle/>
          <a:p>
            <a:r>
              <a:rPr lang="en-IN" sz="4000" b="1" dirty="0"/>
              <a:t>4.5 Lakhs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70F90C-EE46-4098-AEC1-2E4E30BA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18" y="1013164"/>
            <a:ext cx="8467725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180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605</TotalTime>
  <Words>1593</Words>
  <Application>Microsoft Office PowerPoint</Application>
  <PresentationFormat>Widescreen</PresentationFormat>
  <Paragraphs>435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Century Gothic Bold</vt:lpstr>
      <vt:lpstr>Courier New</vt:lpstr>
      <vt:lpstr>Daytona Pro Light</vt:lpstr>
      <vt:lpstr>Roboto</vt:lpstr>
      <vt:lpstr>Roboto Mono</vt:lpstr>
      <vt:lpstr>Wingdings</vt:lpstr>
      <vt:lpstr>Office Theme</vt:lpstr>
      <vt:lpstr>EDA LOAN CASE STUDY</vt:lpstr>
      <vt:lpstr>Business UNDERSTANDING</vt:lpstr>
      <vt:lpstr>Total CURRENT APPLICATION DATA COlUmn : 122</vt:lpstr>
      <vt:lpstr>PowerPoint Presentation</vt:lpstr>
      <vt:lpstr>OUTLIERS FOR CURRENT APPLICATION DATA</vt:lpstr>
      <vt:lpstr>AMT_INCOME_TOTAL(Total INCOME)</vt:lpstr>
      <vt:lpstr>AMT_CREDIT (CREDIT)</vt:lpstr>
      <vt:lpstr>AMT_ANNUITY (CREDIT)</vt:lpstr>
      <vt:lpstr>AMT_GOODS_PRICE</vt:lpstr>
      <vt:lpstr>CNT_FAM_MEMBERS</vt:lpstr>
      <vt:lpstr>DATA IMBALANCE iN TARGET</vt:lpstr>
      <vt:lpstr>Product Benefits</vt:lpstr>
      <vt:lpstr>UNIVARIAte ANALYSIS FOR TARGET 0</vt:lpstr>
      <vt:lpstr>INCOME DISTRIBUTION</vt:lpstr>
      <vt:lpstr>CREDIT DISTRIBUTION</vt:lpstr>
      <vt:lpstr>ANNUITY DISTRIBUTION</vt:lpstr>
      <vt:lpstr>GOODS PRICE DISTRIBUTION</vt:lpstr>
      <vt:lpstr>INCOME TYPE DISTRIBUTION</vt:lpstr>
      <vt:lpstr>ORGANIZATIOn TYPE</vt:lpstr>
      <vt:lpstr>Occupation</vt:lpstr>
      <vt:lpstr>UNIVARIAte ANALYSIS FOR TARGET 1</vt:lpstr>
      <vt:lpstr>INCOME DISTRIBUTION</vt:lpstr>
      <vt:lpstr>CREDIT DISTRIBUTION</vt:lpstr>
      <vt:lpstr>Annuity Distribution</vt:lpstr>
      <vt:lpstr>GOODS PRICE DISTRIBUTION</vt:lpstr>
      <vt:lpstr>GOODS PRICE DISTRIBUTION</vt:lpstr>
      <vt:lpstr>ORGANIZATIOn TYPE</vt:lpstr>
      <vt:lpstr>Occupation</vt:lpstr>
      <vt:lpstr>TARGET CORRELATION</vt:lpstr>
      <vt:lpstr>TARGET 0</vt:lpstr>
      <vt:lpstr>TARGET 1 </vt:lpstr>
      <vt:lpstr>BIVARIATE ANALY FOR TARGET 0</vt:lpstr>
      <vt:lpstr>CREDIT vs EDUCATION STATUS </vt:lpstr>
      <vt:lpstr>INCOME vs EDUCATION STATUS</vt:lpstr>
      <vt:lpstr>ANNUITY vs OCCUPATION TYPE </vt:lpstr>
      <vt:lpstr>CREDIT vs OCCUPATION TYPE </vt:lpstr>
      <vt:lpstr>BIVARIATE ANALY FOR TARGET 1</vt:lpstr>
      <vt:lpstr>CREDIT VS EDUCATION STATUS</vt:lpstr>
      <vt:lpstr>ANNUITY VS OCCUPATION TYPE</vt:lpstr>
      <vt:lpstr>CREDIT VS OCCUPATION TYPE</vt:lpstr>
      <vt:lpstr>INCOME VS EDUCATION TYPE</vt:lpstr>
      <vt:lpstr>WORKING WITH PREVIOUS APPLICATION DATA </vt:lpstr>
      <vt:lpstr>Contract type</vt:lpstr>
      <vt:lpstr>CLIENT TYPE</vt:lpstr>
      <vt:lpstr>Code Reject Reason</vt:lpstr>
      <vt:lpstr>CONTRACT STATUS DISTRIBUTION</vt:lpstr>
      <vt:lpstr>LOAN PURPOSE vs Target</vt:lpstr>
      <vt:lpstr>CREDIT VS LOAN PURPOSE</vt:lpstr>
      <vt:lpstr>CREDIT AMOUNT VS HOUSING TYPE</vt:lpstr>
      <vt:lpstr>Summary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LOAN CASE STUDY</dc:title>
  <dc:creator>admin</dc:creator>
  <cp:lastModifiedBy>admin</cp:lastModifiedBy>
  <cp:revision>6</cp:revision>
  <dcterms:created xsi:type="dcterms:W3CDTF">2021-08-31T19:49:14Z</dcterms:created>
  <dcterms:modified xsi:type="dcterms:W3CDTF">2021-09-01T17:08:51Z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